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6" r:id="rId5"/>
    <p:sldId id="259" r:id="rId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342" y="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A90D-D252-4D2A-895F-8F7634FFBB69}" type="datetimeFigureOut">
              <a:rPr lang="th-TH" smtClean="0"/>
              <a:pPr/>
              <a:t>16/07/57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E23F-DE45-44C6-97FD-9503C8BDE4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A90D-D252-4D2A-895F-8F7634FFBB69}" type="datetimeFigureOut">
              <a:rPr lang="th-TH" smtClean="0"/>
              <a:pPr/>
              <a:t>16/07/57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E23F-DE45-44C6-97FD-9503C8BDE4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A90D-D252-4D2A-895F-8F7634FFBB69}" type="datetimeFigureOut">
              <a:rPr lang="th-TH" smtClean="0"/>
              <a:pPr/>
              <a:t>16/07/57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E23F-DE45-44C6-97FD-9503C8BDE4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A90D-D252-4D2A-895F-8F7634FFBB69}" type="datetimeFigureOut">
              <a:rPr lang="th-TH" smtClean="0"/>
              <a:pPr/>
              <a:t>16/07/57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E23F-DE45-44C6-97FD-9503C8BDE4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A90D-D252-4D2A-895F-8F7634FFBB69}" type="datetimeFigureOut">
              <a:rPr lang="th-TH" smtClean="0"/>
              <a:pPr/>
              <a:t>16/07/57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E23F-DE45-44C6-97FD-9503C8BDE4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A90D-D252-4D2A-895F-8F7634FFBB69}" type="datetimeFigureOut">
              <a:rPr lang="th-TH" smtClean="0"/>
              <a:pPr/>
              <a:t>16/07/57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E23F-DE45-44C6-97FD-9503C8BDE4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A90D-D252-4D2A-895F-8F7634FFBB69}" type="datetimeFigureOut">
              <a:rPr lang="th-TH" smtClean="0"/>
              <a:pPr/>
              <a:t>16/07/57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E23F-DE45-44C6-97FD-9503C8BDE4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A90D-D252-4D2A-895F-8F7634FFBB69}" type="datetimeFigureOut">
              <a:rPr lang="th-TH" smtClean="0"/>
              <a:pPr/>
              <a:t>16/07/57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E23F-DE45-44C6-97FD-9503C8BDE4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A90D-D252-4D2A-895F-8F7634FFBB69}" type="datetimeFigureOut">
              <a:rPr lang="th-TH" smtClean="0"/>
              <a:pPr/>
              <a:t>16/07/57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E23F-DE45-44C6-97FD-9503C8BDE4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A90D-D252-4D2A-895F-8F7634FFBB69}" type="datetimeFigureOut">
              <a:rPr lang="th-TH" smtClean="0"/>
              <a:pPr/>
              <a:t>16/07/57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E23F-DE45-44C6-97FD-9503C8BDE4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A90D-D252-4D2A-895F-8F7634FFBB69}" type="datetimeFigureOut">
              <a:rPr lang="th-TH" smtClean="0"/>
              <a:pPr/>
              <a:t>16/07/57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E23F-DE45-44C6-97FD-9503C8BDE4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8A90D-D252-4D2A-895F-8F7634FFBB69}" type="datetimeFigureOut">
              <a:rPr lang="th-TH" smtClean="0"/>
              <a:pPr/>
              <a:t>16/07/57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CE23F-DE45-44C6-97FD-9503C8BDE4D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>
          <a:xfrm>
            <a:off x="1752600" y="4800600"/>
            <a:ext cx="1600200" cy="381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ร้านหนังสือ</a:t>
            </a:r>
            <a:endParaRPr lang="th-TH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3352800" y="5181600"/>
            <a:ext cx="510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09599"/>
          </a:xfrm>
        </p:spPr>
        <p:txBody>
          <a:bodyPr>
            <a:norm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ผังการจัดงาน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KM </a:t>
            </a:r>
            <a:r>
              <a:rPr lang="en-US" sz="2400" b="1" smtClean="0">
                <a:latin typeface="TH SarabunPSK" pitchFamily="34" charset="-34"/>
                <a:cs typeface="TH SarabunPSK" pitchFamily="34" charset="-34"/>
              </a:rPr>
              <a:t>Day 2014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5240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00200" y="1524000"/>
            <a:ext cx="1752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08" idx="0"/>
          </p:cNvCxnSpPr>
          <p:nvPr/>
        </p:nvCxnSpPr>
        <p:spPr>
          <a:xfrm rot="5400000">
            <a:off x="-456406" y="2362200"/>
            <a:ext cx="1675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0" y="3351212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0" y="3732212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-1067594" y="5181600"/>
            <a:ext cx="28963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82" idx="3"/>
          </p:cNvCxnSpPr>
          <p:nvPr/>
        </p:nvCxnSpPr>
        <p:spPr>
          <a:xfrm rot="5400000">
            <a:off x="2667000" y="1828800"/>
            <a:ext cx="137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352800" y="2513012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53"/>
          <p:cNvGrpSpPr/>
          <p:nvPr/>
        </p:nvGrpSpPr>
        <p:grpSpPr>
          <a:xfrm>
            <a:off x="1981200" y="5943600"/>
            <a:ext cx="6782594" cy="609600"/>
            <a:chOff x="1981200" y="5638800"/>
            <a:chExt cx="6782594" cy="609600"/>
          </a:xfrm>
        </p:grpSpPr>
        <p:cxnSp>
          <p:nvCxnSpPr>
            <p:cNvPr id="34" name="Straight Connector 33"/>
            <p:cNvCxnSpPr/>
            <p:nvPr/>
          </p:nvCxnSpPr>
          <p:spPr>
            <a:xfrm rot="5400000">
              <a:off x="1676797" y="5943203"/>
              <a:ext cx="60960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0800000">
              <a:off x="1981200" y="5638800"/>
              <a:ext cx="6781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8496697" y="5905103"/>
              <a:ext cx="53340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Connector 43"/>
          <p:cNvCxnSpPr/>
          <p:nvPr/>
        </p:nvCxnSpPr>
        <p:spPr>
          <a:xfrm>
            <a:off x="381000" y="52578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Delay 48"/>
          <p:cNvSpPr/>
          <p:nvPr/>
        </p:nvSpPr>
        <p:spPr>
          <a:xfrm>
            <a:off x="3429000" y="4038600"/>
            <a:ext cx="990600" cy="533400"/>
          </a:xfrm>
          <a:prstGeom prst="flowChartDelay">
            <a:avLst/>
          </a:prstGeom>
          <a:solidFill>
            <a:schemeClr val="tx2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บันได</a:t>
            </a:r>
            <a:endParaRPr lang="th-TH" sz="24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8" name="Straight Connector 57"/>
          <p:cNvCxnSpPr>
            <a:stCxn id="175" idx="1"/>
          </p:cNvCxnSpPr>
          <p:nvPr/>
        </p:nvCxnSpPr>
        <p:spPr>
          <a:xfrm rot="10800000" flipV="1">
            <a:off x="8458200" y="3314700"/>
            <a:ext cx="1" cy="1866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8458200" y="3429000"/>
            <a:ext cx="533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862433" y="1600200"/>
            <a:ext cx="1037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บก.ฝวก.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257800" y="1600200"/>
            <a:ext cx="809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ฝวก.ฯ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429000" y="1447800"/>
            <a:ext cx="12891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ร้านหนังสือ</a:t>
            </a:r>
          </a:p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ศรีศิริ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85800" y="381000"/>
            <a:ext cx="1704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ทางเข้าด้านหน้า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038600" y="29718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กอศ.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505200" y="2971800"/>
            <a:ext cx="53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กปภ.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419600" y="4038600"/>
            <a:ext cx="381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รร.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ชุมพล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4" name="Group 182"/>
          <p:cNvGrpSpPr/>
          <p:nvPr/>
        </p:nvGrpSpPr>
        <p:grpSpPr>
          <a:xfrm>
            <a:off x="5346701" y="4800600"/>
            <a:ext cx="3111508" cy="381000"/>
            <a:chOff x="5287986" y="4876800"/>
            <a:chExt cx="3170213" cy="304800"/>
          </a:xfrm>
        </p:grpSpPr>
        <p:sp>
          <p:nvSpPr>
            <p:cNvPr id="79" name="Rectangle 78"/>
            <p:cNvSpPr/>
            <p:nvPr/>
          </p:nvSpPr>
          <p:spPr>
            <a:xfrm>
              <a:off x="7992366" y="4876800"/>
              <a:ext cx="465833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smtClean="0">
                  <a:latin typeface="TH SarabunPSK" pitchFamily="34" charset="-34"/>
                  <a:cs typeface="TH SarabunPSK" pitchFamily="34" charset="-34"/>
                </a:rPr>
                <a:t>กง.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87986" y="4876800"/>
              <a:ext cx="53052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800" dirty="0" err="1" smtClean="0">
                  <a:latin typeface="TH SarabunPSK" pitchFamily="34" charset="-34"/>
                  <a:cs typeface="TH SarabunPSK" pitchFamily="34" charset="-34"/>
                </a:rPr>
                <a:t>ฝวก.</a:t>
              </a:r>
              <a:endParaRPr lang="th-TH" sz="1800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818511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800" b="1" dirty="0" err="1" smtClean="0">
                  <a:latin typeface="TH SarabunPSK" pitchFamily="34" charset="-34"/>
                  <a:cs typeface="TH SarabunPSK" pitchFamily="34" charset="-34"/>
                </a:rPr>
                <a:t>ศยร.</a:t>
              </a:r>
              <a:endParaRPr lang="th-TH" sz="18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361975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400" b="1" dirty="0" err="1" smtClean="0">
                  <a:latin typeface="TH SarabunPSK" pitchFamily="34" charset="-34"/>
                  <a:cs typeface="TH SarabunPSK" pitchFamily="34" charset="-34"/>
                </a:rPr>
                <a:t>กธก.</a:t>
              </a:r>
              <a:endParaRPr lang="th-TH" sz="14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905439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กศษ.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7448903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smtClean="0">
                  <a:latin typeface="TH SarabunPSK" pitchFamily="34" charset="-34"/>
                  <a:cs typeface="TH SarabunPSK" pitchFamily="34" charset="-34"/>
                </a:rPr>
                <a:t>กบ.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1676400" y="114300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ลงทะเบียน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9" name="Rectangle 88"/>
          <p:cNvSpPr/>
          <p:nvPr/>
        </p:nvSpPr>
        <p:spPr>
          <a:xfrm rot="16200000">
            <a:off x="2400300" y="1866901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นาฏ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ศิลป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4800599" y="2971800"/>
            <a:ext cx="3657600" cy="381000"/>
            <a:chOff x="4734100" y="3581400"/>
            <a:chExt cx="3724104" cy="304800"/>
          </a:xfrm>
        </p:grpSpPr>
        <p:sp>
          <p:nvSpPr>
            <p:cNvPr id="95" name="Rectangle 94"/>
            <p:cNvSpPr/>
            <p:nvPr/>
          </p:nvSpPr>
          <p:spPr>
            <a:xfrm>
              <a:off x="5277200" y="3581400"/>
              <a:ext cx="62068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ศฝท.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734100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ศภษ.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596152" y="3581400"/>
              <a:ext cx="608215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รร.ชต.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053054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รร.พจ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7915106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วทร.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7372007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รร.สธ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7216836" y="3764280"/>
              <a:ext cx="155172" cy="12192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>
                <a:solidFill>
                  <a:srgbClr val="FF0000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897883" y="3764280"/>
              <a:ext cx="155171" cy="12192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>
                <a:solidFill>
                  <a:srgbClr val="FF0000"/>
                </a:solidFill>
              </a:endParaRPr>
            </a:p>
          </p:txBody>
        </p:sp>
      </p:grpSp>
      <p:sp>
        <p:nvSpPr>
          <p:cNvPr id="104" name="Rectangle 103"/>
          <p:cNvSpPr/>
          <p:nvPr/>
        </p:nvSpPr>
        <p:spPr>
          <a:xfrm>
            <a:off x="228600" y="15240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57200" y="2667000"/>
            <a:ext cx="457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latin typeface="TH SarabunPSK" pitchFamily="34" charset="-34"/>
                <a:cs typeface="TH SarabunPSK" pitchFamily="34" charset="-34"/>
              </a:rPr>
              <a:t>ไทย</a:t>
            </a:r>
            <a:r>
              <a:rPr lang="th-TH" sz="1200" b="1" dirty="0" err="1" smtClean="0">
                <a:latin typeface="TH SarabunPSK" pitchFamily="34" charset="-34"/>
                <a:cs typeface="TH SarabunPSK" pitchFamily="34" charset="-34"/>
              </a:rPr>
              <a:t>ออยล์</a:t>
            </a:r>
            <a:endParaRPr lang="th-TH" sz="1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57200" y="1828800"/>
            <a:ext cx="457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AIS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28600" y="52578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048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 rot="5400000">
            <a:off x="1828800" y="31242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สปท.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0" name="Rectangle 109"/>
          <p:cNvSpPr/>
          <p:nvPr/>
        </p:nvSpPr>
        <p:spPr>
          <a:xfrm rot="16200000">
            <a:off x="2933700" y="3162301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กหส.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828800" y="52578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362200" y="4495800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กบศ.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2895600" y="4495800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err="1" smtClean="0">
                <a:latin typeface="TH SarabunPSK" pitchFamily="34" charset="-34"/>
                <a:cs typeface="TH SarabunPSK" pitchFamily="34" charset="-34"/>
              </a:rPr>
              <a:t>กป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ศ.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876800" y="5562600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อาหาร/เครื่องดื่ม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1828800" y="15240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3352800" y="52578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1000" y="5181600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>
            <a:off x="41151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rot="5400000">
            <a:off x="4077494" y="1789906"/>
            <a:ext cx="1447800" cy="1588"/>
          </a:xfrm>
          <a:prstGeom prst="line">
            <a:avLst/>
          </a:prstGeom>
          <a:ln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5400000">
            <a:off x="5411391" y="1827609"/>
            <a:ext cx="13708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5400000">
            <a:off x="7849394" y="1675606"/>
            <a:ext cx="1676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5400000">
            <a:off x="44199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4495800" y="2514600"/>
            <a:ext cx="121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5400000">
            <a:off x="5638403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8001000" y="25146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6019800" y="25146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rot="5400000">
            <a:off x="64773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rot="5400000">
            <a:off x="68583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rot="5400000">
            <a:off x="79251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5400000">
            <a:off x="76965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6934200" y="25146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3352800" y="5257800"/>
            <a:ext cx="373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086600" y="5181600"/>
            <a:ext cx="15240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70" name="Straight Connector 169"/>
          <p:cNvCxnSpPr/>
          <p:nvPr/>
        </p:nvCxnSpPr>
        <p:spPr>
          <a:xfrm rot="5400000">
            <a:off x="7695406" y="4267200"/>
            <a:ext cx="16771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 rot="5400000">
            <a:off x="7924006" y="4267200"/>
            <a:ext cx="16771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Rectangle 174"/>
          <p:cNvSpPr/>
          <p:nvPr/>
        </p:nvSpPr>
        <p:spPr>
          <a:xfrm>
            <a:off x="8458200" y="3200400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79" name="Straight Connector 178"/>
          <p:cNvCxnSpPr/>
          <p:nvPr/>
        </p:nvCxnSpPr>
        <p:spPr>
          <a:xfrm rot="5400000">
            <a:off x="2438797" y="1981597"/>
            <a:ext cx="9136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2895600" y="2436812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angle 181"/>
          <p:cNvSpPr/>
          <p:nvPr/>
        </p:nvSpPr>
        <p:spPr>
          <a:xfrm>
            <a:off x="3124200" y="2438400"/>
            <a:ext cx="2286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6" name="Rectangle 88"/>
          <p:cNvSpPr/>
          <p:nvPr/>
        </p:nvSpPr>
        <p:spPr>
          <a:xfrm>
            <a:off x="3429000" y="56388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สน.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รนภ.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      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7" name="Rectangle 88"/>
          <p:cNvSpPr/>
          <p:nvPr/>
        </p:nvSpPr>
        <p:spPr>
          <a:xfrm>
            <a:off x="1752600" y="44958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latin typeface="TH SarabunPSK" pitchFamily="34" charset="-34"/>
                <a:cs typeface="TH SarabunPSK" pitchFamily="34" charset="-34"/>
              </a:rPr>
              <a:t>กอง สน.</a:t>
            </a:r>
            <a:endParaRPr lang="th-TH" sz="1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2" name="Rectangle 116"/>
          <p:cNvSpPr/>
          <p:nvPr/>
        </p:nvSpPr>
        <p:spPr>
          <a:xfrm>
            <a:off x="18288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cxnSp>
        <p:nvCxnSpPr>
          <p:cNvPr id="121" name="Straight Connector 149"/>
          <p:cNvCxnSpPr/>
          <p:nvPr/>
        </p:nvCxnSpPr>
        <p:spPr>
          <a:xfrm rot="5400000">
            <a:off x="5943203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505200" y="5410200"/>
            <a:ext cx="373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16"/>
          <p:cNvSpPr/>
          <p:nvPr/>
        </p:nvSpPr>
        <p:spPr>
          <a:xfrm>
            <a:off x="33528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6482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8458200" y="4876800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3" name="Rectangle 116"/>
          <p:cNvSpPr/>
          <p:nvPr/>
        </p:nvSpPr>
        <p:spPr>
          <a:xfrm>
            <a:off x="85344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677537" y="6029980"/>
            <a:ext cx="125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ห้องอาหาร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>
          <a:xfrm>
            <a:off x="1752600" y="4800600"/>
            <a:ext cx="1600200" cy="381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ร้านหนังสือ</a:t>
            </a:r>
            <a:endParaRPr lang="th-TH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3352800" y="5181600"/>
            <a:ext cx="510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914399"/>
          </a:xfrm>
        </p:spPr>
        <p:txBody>
          <a:bodyPr>
            <a:norm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ผนวก ข</a:t>
            </a:r>
            <a:br>
              <a:rPr lang="th-TH" sz="2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แผนผังการรับรอง จก.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ยศ.ทร.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งาน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KM Day 2014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5240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00200" y="1524000"/>
            <a:ext cx="1752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08" idx="0"/>
          </p:cNvCxnSpPr>
          <p:nvPr/>
        </p:nvCxnSpPr>
        <p:spPr>
          <a:xfrm rot="5400000">
            <a:off x="-456406" y="2362200"/>
            <a:ext cx="1675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0" y="3351212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0" y="3732212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-1067594" y="5181600"/>
            <a:ext cx="28963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82" idx="3"/>
          </p:cNvCxnSpPr>
          <p:nvPr/>
        </p:nvCxnSpPr>
        <p:spPr>
          <a:xfrm rot="5400000">
            <a:off x="2667000" y="1828800"/>
            <a:ext cx="137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352800" y="2513012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53"/>
          <p:cNvGrpSpPr/>
          <p:nvPr/>
        </p:nvGrpSpPr>
        <p:grpSpPr>
          <a:xfrm>
            <a:off x="1981200" y="5943600"/>
            <a:ext cx="6782594" cy="609600"/>
            <a:chOff x="1981200" y="5638800"/>
            <a:chExt cx="6782594" cy="609600"/>
          </a:xfrm>
        </p:grpSpPr>
        <p:cxnSp>
          <p:nvCxnSpPr>
            <p:cNvPr id="34" name="Straight Connector 33"/>
            <p:cNvCxnSpPr/>
            <p:nvPr/>
          </p:nvCxnSpPr>
          <p:spPr>
            <a:xfrm rot="5400000">
              <a:off x="1676797" y="5943203"/>
              <a:ext cx="60960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0800000">
              <a:off x="1981200" y="5638800"/>
              <a:ext cx="6781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8496697" y="5905103"/>
              <a:ext cx="53340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Connector 43"/>
          <p:cNvCxnSpPr/>
          <p:nvPr/>
        </p:nvCxnSpPr>
        <p:spPr>
          <a:xfrm>
            <a:off x="381000" y="52578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Delay 48"/>
          <p:cNvSpPr/>
          <p:nvPr/>
        </p:nvSpPr>
        <p:spPr>
          <a:xfrm>
            <a:off x="3429000" y="4038600"/>
            <a:ext cx="990600" cy="533400"/>
          </a:xfrm>
          <a:prstGeom prst="flowChartDelay">
            <a:avLst/>
          </a:prstGeom>
          <a:solidFill>
            <a:schemeClr val="tx2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บันได</a:t>
            </a:r>
            <a:endParaRPr lang="th-TH" sz="24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8" name="Straight Connector 57"/>
          <p:cNvCxnSpPr>
            <a:stCxn id="175" idx="1"/>
          </p:cNvCxnSpPr>
          <p:nvPr/>
        </p:nvCxnSpPr>
        <p:spPr>
          <a:xfrm rot="10800000" flipV="1">
            <a:off x="8458200" y="3314700"/>
            <a:ext cx="1" cy="1866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8458200" y="3429000"/>
            <a:ext cx="533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862433" y="1600200"/>
            <a:ext cx="1037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บก.ฝวก.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257800" y="1600200"/>
            <a:ext cx="809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ฝวก.ฯ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429000" y="1447800"/>
            <a:ext cx="12891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ร้านหนังสือ</a:t>
            </a:r>
          </a:p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ศรีศิริ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85800" y="152400"/>
            <a:ext cx="1704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ทางเข้าด้านหน้า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038600" y="29718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กอศ.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505200" y="2971800"/>
            <a:ext cx="53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กปภ.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419600" y="4038600"/>
            <a:ext cx="381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รร.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ชุมพล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4" name="Group 182"/>
          <p:cNvGrpSpPr/>
          <p:nvPr/>
        </p:nvGrpSpPr>
        <p:grpSpPr>
          <a:xfrm>
            <a:off x="5346701" y="4800600"/>
            <a:ext cx="3111508" cy="381000"/>
            <a:chOff x="5287986" y="4876800"/>
            <a:chExt cx="3170213" cy="304800"/>
          </a:xfrm>
        </p:grpSpPr>
        <p:sp>
          <p:nvSpPr>
            <p:cNvPr id="79" name="Rectangle 78"/>
            <p:cNvSpPr/>
            <p:nvPr/>
          </p:nvSpPr>
          <p:spPr>
            <a:xfrm>
              <a:off x="7992366" y="4876800"/>
              <a:ext cx="465833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smtClean="0">
                  <a:latin typeface="TH SarabunPSK" pitchFamily="34" charset="-34"/>
                  <a:cs typeface="TH SarabunPSK" pitchFamily="34" charset="-34"/>
                </a:rPr>
                <a:t>กง.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87986" y="4876800"/>
              <a:ext cx="53052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800" dirty="0" err="1" smtClean="0">
                  <a:latin typeface="TH SarabunPSK" pitchFamily="34" charset="-34"/>
                  <a:cs typeface="TH SarabunPSK" pitchFamily="34" charset="-34"/>
                </a:rPr>
                <a:t>ฝวก.</a:t>
              </a:r>
              <a:endParaRPr lang="th-TH" sz="1800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818511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800" b="1" dirty="0" err="1" smtClean="0">
                  <a:latin typeface="TH SarabunPSK" pitchFamily="34" charset="-34"/>
                  <a:cs typeface="TH SarabunPSK" pitchFamily="34" charset="-34"/>
                </a:rPr>
                <a:t>ศยร.</a:t>
              </a:r>
              <a:endParaRPr lang="th-TH" sz="18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361975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400" b="1" dirty="0" err="1" smtClean="0">
                  <a:latin typeface="TH SarabunPSK" pitchFamily="34" charset="-34"/>
                  <a:cs typeface="TH SarabunPSK" pitchFamily="34" charset="-34"/>
                </a:rPr>
                <a:t>กธก.</a:t>
              </a:r>
              <a:endParaRPr lang="th-TH" sz="14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905439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กศษ.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7448903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smtClean="0">
                  <a:latin typeface="TH SarabunPSK" pitchFamily="34" charset="-34"/>
                  <a:cs typeface="TH SarabunPSK" pitchFamily="34" charset="-34"/>
                </a:rPr>
                <a:t>กบ.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1676400" y="114300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ลงทะเบียน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9" name="Rectangle 88"/>
          <p:cNvSpPr/>
          <p:nvPr/>
        </p:nvSpPr>
        <p:spPr>
          <a:xfrm rot="16200000">
            <a:off x="2400300" y="1943100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นาฏ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ศิลป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4800599" y="2971800"/>
            <a:ext cx="3657600" cy="381000"/>
            <a:chOff x="4734100" y="3581400"/>
            <a:chExt cx="3724104" cy="304800"/>
          </a:xfrm>
        </p:grpSpPr>
        <p:sp>
          <p:nvSpPr>
            <p:cNvPr id="95" name="Rectangle 94"/>
            <p:cNvSpPr/>
            <p:nvPr/>
          </p:nvSpPr>
          <p:spPr>
            <a:xfrm>
              <a:off x="5277200" y="3581400"/>
              <a:ext cx="62068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ศฝท.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734100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ศภษ.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596152" y="3581400"/>
              <a:ext cx="608215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รร.ชต.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053054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รร.พจ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7915106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วทร.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7372007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รร.สธ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7216836" y="3764280"/>
              <a:ext cx="155172" cy="12192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>
                <a:solidFill>
                  <a:srgbClr val="FF0000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897883" y="3764280"/>
              <a:ext cx="155171" cy="12192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>
                <a:solidFill>
                  <a:srgbClr val="FF0000"/>
                </a:solidFill>
              </a:endParaRPr>
            </a:p>
          </p:txBody>
        </p:sp>
      </p:grpSp>
      <p:sp>
        <p:nvSpPr>
          <p:cNvPr id="104" name="Rectangle 103"/>
          <p:cNvSpPr/>
          <p:nvPr/>
        </p:nvSpPr>
        <p:spPr>
          <a:xfrm>
            <a:off x="228600" y="15240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57200" y="2667000"/>
            <a:ext cx="457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latin typeface="TH SarabunPSK" pitchFamily="34" charset="-34"/>
                <a:cs typeface="TH SarabunPSK" pitchFamily="34" charset="-34"/>
              </a:rPr>
              <a:t>ไทย</a:t>
            </a:r>
            <a:r>
              <a:rPr lang="th-TH" sz="1200" b="1" dirty="0" err="1" smtClean="0">
                <a:latin typeface="TH SarabunPSK" pitchFamily="34" charset="-34"/>
                <a:cs typeface="TH SarabunPSK" pitchFamily="34" charset="-34"/>
              </a:rPr>
              <a:t>ออยล์</a:t>
            </a:r>
            <a:endParaRPr lang="th-TH" sz="1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57200" y="1828800"/>
            <a:ext cx="457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AIS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28600" y="52578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048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 rot="5400000">
            <a:off x="1828800" y="31242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สปท.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0" name="Rectangle 109"/>
          <p:cNvSpPr/>
          <p:nvPr/>
        </p:nvSpPr>
        <p:spPr>
          <a:xfrm rot="16200000">
            <a:off x="2933700" y="3162301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กหส.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828800" y="52578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362200" y="4495800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กบศ.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2895600" y="4495800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err="1" smtClean="0">
                <a:latin typeface="TH SarabunPSK" pitchFamily="34" charset="-34"/>
                <a:cs typeface="TH SarabunPSK" pitchFamily="34" charset="-34"/>
              </a:rPr>
              <a:t>กป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ศ.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648200" y="5562600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อาหาร/เครื่องดื่ม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1828800" y="15240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3352800" y="52578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1000" y="5181600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>
            <a:off x="41151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rot="5400000">
            <a:off x="4077494" y="1789906"/>
            <a:ext cx="1447800" cy="1588"/>
          </a:xfrm>
          <a:prstGeom prst="line">
            <a:avLst/>
          </a:prstGeom>
          <a:ln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5400000">
            <a:off x="5411391" y="1827609"/>
            <a:ext cx="13708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5400000">
            <a:off x="7849394" y="1675606"/>
            <a:ext cx="1676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5400000">
            <a:off x="44199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4495800" y="2514600"/>
            <a:ext cx="121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5400000">
            <a:off x="5638403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8001000" y="25146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6019800" y="25146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rot="5400000">
            <a:off x="64773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rot="5400000">
            <a:off x="68583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rot="5400000">
            <a:off x="79251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5400000">
            <a:off x="76965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6934200" y="25146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3352800" y="5257800"/>
            <a:ext cx="373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086600" y="5181600"/>
            <a:ext cx="15240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70" name="Straight Connector 169"/>
          <p:cNvCxnSpPr/>
          <p:nvPr/>
        </p:nvCxnSpPr>
        <p:spPr>
          <a:xfrm rot="5400000">
            <a:off x="7695406" y="4267200"/>
            <a:ext cx="16771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 rot="5400000">
            <a:off x="7924006" y="4267200"/>
            <a:ext cx="16771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Rectangle 174"/>
          <p:cNvSpPr/>
          <p:nvPr/>
        </p:nvSpPr>
        <p:spPr>
          <a:xfrm>
            <a:off x="8458200" y="3200400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79" name="Straight Connector 178"/>
          <p:cNvCxnSpPr/>
          <p:nvPr/>
        </p:nvCxnSpPr>
        <p:spPr>
          <a:xfrm rot="5400000">
            <a:off x="2438797" y="1981597"/>
            <a:ext cx="9136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2895600" y="2436812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angle 181"/>
          <p:cNvSpPr/>
          <p:nvPr/>
        </p:nvSpPr>
        <p:spPr>
          <a:xfrm>
            <a:off x="3124200" y="2438400"/>
            <a:ext cx="2286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6" name="Rectangle 88"/>
          <p:cNvSpPr/>
          <p:nvPr/>
        </p:nvSpPr>
        <p:spPr>
          <a:xfrm>
            <a:off x="3429000" y="56388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สน.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รนภ.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      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7" name="Rectangle 88"/>
          <p:cNvSpPr/>
          <p:nvPr/>
        </p:nvSpPr>
        <p:spPr>
          <a:xfrm>
            <a:off x="1752600" y="44958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latin typeface="TH SarabunPSK" pitchFamily="34" charset="-34"/>
                <a:cs typeface="TH SarabunPSK" pitchFamily="34" charset="-34"/>
              </a:rPr>
              <a:t>กอง สน.</a:t>
            </a:r>
            <a:endParaRPr lang="th-TH" sz="1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2" name="Rectangle 116"/>
          <p:cNvSpPr/>
          <p:nvPr/>
        </p:nvSpPr>
        <p:spPr>
          <a:xfrm>
            <a:off x="18288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cxnSp>
        <p:nvCxnSpPr>
          <p:cNvPr id="121" name="Straight Connector 149"/>
          <p:cNvCxnSpPr/>
          <p:nvPr/>
        </p:nvCxnSpPr>
        <p:spPr>
          <a:xfrm rot="5400000">
            <a:off x="5943203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505200" y="5410200"/>
            <a:ext cx="373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16"/>
          <p:cNvSpPr/>
          <p:nvPr/>
        </p:nvSpPr>
        <p:spPr>
          <a:xfrm>
            <a:off x="33528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6482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8458200" y="4876800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3" name="Rectangle 116"/>
          <p:cNvSpPr/>
          <p:nvPr/>
        </p:nvSpPr>
        <p:spPr>
          <a:xfrm>
            <a:off x="85344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677537" y="6029980"/>
            <a:ext cx="125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ห้องอาหาร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0" name="สี่เหลี่ยมผืนผ้า 119"/>
          <p:cNvSpPr/>
          <p:nvPr/>
        </p:nvSpPr>
        <p:spPr>
          <a:xfrm>
            <a:off x="990600" y="2819400"/>
            <a:ext cx="762000" cy="76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2" name="สี่เหลี่ยมผืนผ้า 121"/>
          <p:cNvSpPr/>
          <p:nvPr/>
        </p:nvSpPr>
        <p:spPr>
          <a:xfrm>
            <a:off x="914400" y="3733800"/>
            <a:ext cx="19050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3" name="TextBox 122"/>
          <p:cNvSpPr txBox="1"/>
          <p:nvPr/>
        </p:nvSpPr>
        <p:spPr>
          <a:xfrm>
            <a:off x="1676400" y="558225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รถ จก.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ยศ.ทร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76200" y="7620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รอง จก.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ยศ.ทร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7" name="วงรี 126"/>
          <p:cNvSpPr/>
          <p:nvPr/>
        </p:nvSpPr>
        <p:spPr>
          <a:xfrm>
            <a:off x="990600" y="838200"/>
            <a:ext cx="2286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30" name="ตัวเชื่อมต่อตรง 129"/>
          <p:cNvCxnSpPr/>
          <p:nvPr/>
        </p:nvCxnSpPr>
        <p:spPr>
          <a:xfrm rot="5400000" flipH="1" flipV="1">
            <a:off x="1777856" y="1994044"/>
            <a:ext cx="292387" cy="4191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1752600" y="23622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 smtClean="0"/>
              <a:t>ซุ้ม</a:t>
            </a:r>
            <a:r>
              <a:rPr lang="th-TH" sz="1400" dirty="0" err="1" smtClean="0"/>
              <a:t>ตัดริ้บบิ้น</a:t>
            </a:r>
            <a:endParaRPr lang="th-TH" sz="1400" dirty="0"/>
          </a:p>
        </p:txBody>
      </p:sp>
      <p:sp>
        <p:nvSpPr>
          <p:cNvPr id="135" name="TextBox 134"/>
          <p:cNvSpPr txBox="1"/>
          <p:nvPr/>
        </p:nvSpPr>
        <p:spPr>
          <a:xfrm>
            <a:off x="914400" y="2829580"/>
            <a:ext cx="99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 smtClean="0"/>
              <a:t>แถวผู้บังคับบัญชาและผู้แทนหน่วย</a:t>
            </a:r>
            <a:endParaRPr lang="th-TH" sz="1400" dirty="0"/>
          </a:p>
        </p:txBody>
      </p:sp>
      <p:sp>
        <p:nvSpPr>
          <p:cNvPr id="137" name="TextBox 136"/>
          <p:cNvSpPr txBox="1"/>
          <p:nvPr/>
        </p:nvSpPr>
        <p:spPr>
          <a:xfrm>
            <a:off x="1066800" y="3886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แถวผู้ร่วมพิธี</a:t>
            </a:r>
            <a:endParaRPr lang="th-TH" dirty="0"/>
          </a:p>
        </p:txBody>
      </p:sp>
      <p:sp>
        <p:nvSpPr>
          <p:cNvPr id="118" name="สี่เหลี่ยมผืนผ้า 117"/>
          <p:cNvSpPr/>
          <p:nvPr/>
        </p:nvSpPr>
        <p:spPr>
          <a:xfrm>
            <a:off x="1371600" y="609600"/>
            <a:ext cx="3048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5" name="วงรี 124"/>
          <p:cNvSpPr/>
          <p:nvPr/>
        </p:nvSpPr>
        <p:spPr>
          <a:xfrm>
            <a:off x="990600" y="1066800"/>
            <a:ext cx="2286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9" name="TextBox 128"/>
          <p:cNvSpPr txBox="1"/>
          <p:nvPr/>
        </p:nvSpPr>
        <p:spPr>
          <a:xfrm>
            <a:off x="0" y="1015425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รอง หน.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ฝวก.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ฯ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8" name="วงรี 137"/>
          <p:cNvSpPr/>
          <p:nvPr/>
        </p:nvSpPr>
        <p:spPr>
          <a:xfrm>
            <a:off x="990600" y="1295400"/>
            <a:ext cx="2286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9" name="TextBox 138"/>
          <p:cNvSpPr txBox="1"/>
          <p:nvPr/>
        </p:nvSpPr>
        <p:spPr>
          <a:xfrm>
            <a:off x="76200" y="1244025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นายทหารเวรฯ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>
          <a:xfrm>
            <a:off x="1752600" y="4800600"/>
            <a:ext cx="1600200" cy="381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ร้านหนังสือ</a:t>
            </a:r>
            <a:endParaRPr lang="th-TH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3352800" y="5181600"/>
            <a:ext cx="510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09599"/>
          </a:xfrm>
        </p:spPr>
        <p:txBody>
          <a:bodyPr>
            <a:normAutofit fontScale="90000"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ผนวก ค</a:t>
            </a:r>
            <a:br>
              <a:rPr lang="th-TH" sz="2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แผนผังพิธีเปิดงาน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KM Day 2014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5240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00200" y="1524000"/>
            <a:ext cx="1752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08" idx="0"/>
          </p:cNvCxnSpPr>
          <p:nvPr/>
        </p:nvCxnSpPr>
        <p:spPr>
          <a:xfrm rot="5400000">
            <a:off x="-456406" y="2362200"/>
            <a:ext cx="1675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0" y="3351212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0" y="3732212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-1067594" y="5181600"/>
            <a:ext cx="28963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82" idx="3"/>
          </p:cNvCxnSpPr>
          <p:nvPr/>
        </p:nvCxnSpPr>
        <p:spPr>
          <a:xfrm rot="5400000">
            <a:off x="2667000" y="1828800"/>
            <a:ext cx="137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352800" y="2513012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53"/>
          <p:cNvGrpSpPr/>
          <p:nvPr/>
        </p:nvGrpSpPr>
        <p:grpSpPr>
          <a:xfrm>
            <a:off x="1981200" y="5943600"/>
            <a:ext cx="6782594" cy="609600"/>
            <a:chOff x="1981200" y="5638800"/>
            <a:chExt cx="6782594" cy="609600"/>
          </a:xfrm>
        </p:grpSpPr>
        <p:cxnSp>
          <p:nvCxnSpPr>
            <p:cNvPr id="34" name="Straight Connector 33"/>
            <p:cNvCxnSpPr/>
            <p:nvPr/>
          </p:nvCxnSpPr>
          <p:spPr>
            <a:xfrm rot="5400000">
              <a:off x="1676797" y="5943203"/>
              <a:ext cx="60960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0800000">
              <a:off x="1981200" y="5638800"/>
              <a:ext cx="6781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8496697" y="5905103"/>
              <a:ext cx="53340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Connector 43"/>
          <p:cNvCxnSpPr/>
          <p:nvPr/>
        </p:nvCxnSpPr>
        <p:spPr>
          <a:xfrm>
            <a:off x="381000" y="52578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Delay 48"/>
          <p:cNvSpPr/>
          <p:nvPr/>
        </p:nvSpPr>
        <p:spPr>
          <a:xfrm>
            <a:off x="3429000" y="4038600"/>
            <a:ext cx="990600" cy="533400"/>
          </a:xfrm>
          <a:prstGeom prst="flowChartDelay">
            <a:avLst/>
          </a:prstGeom>
          <a:solidFill>
            <a:schemeClr val="tx2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บันได</a:t>
            </a:r>
            <a:endParaRPr lang="th-TH" sz="24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8" name="Straight Connector 57"/>
          <p:cNvCxnSpPr>
            <a:stCxn id="175" idx="1"/>
          </p:cNvCxnSpPr>
          <p:nvPr/>
        </p:nvCxnSpPr>
        <p:spPr>
          <a:xfrm rot="10800000" flipV="1">
            <a:off x="8458200" y="3314700"/>
            <a:ext cx="1" cy="1866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8458200" y="3429000"/>
            <a:ext cx="533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862433" y="1600200"/>
            <a:ext cx="1037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บก.ฝวก.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257800" y="1600200"/>
            <a:ext cx="809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ฝวก.ฯ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429000" y="1447800"/>
            <a:ext cx="12891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ร้านหนังสือ</a:t>
            </a:r>
          </a:p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ศรีศิริ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85800" y="381000"/>
            <a:ext cx="1704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ทางเข้าด้านหน้า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038600" y="29718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กอศ.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505200" y="2971800"/>
            <a:ext cx="53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กปภ.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419600" y="4038600"/>
            <a:ext cx="381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รร.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ชุมพล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4" name="Group 182"/>
          <p:cNvGrpSpPr/>
          <p:nvPr/>
        </p:nvGrpSpPr>
        <p:grpSpPr>
          <a:xfrm>
            <a:off x="5346701" y="4800600"/>
            <a:ext cx="3111508" cy="381000"/>
            <a:chOff x="5287986" y="4876800"/>
            <a:chExt cx="3170213" cy="304800"/>
          </a:xfrm>
        </p:grpSpPr>
        <p:sp>
          <p:nvSpPr>
            <p:cNvPr id="79" name="Rectangle 78"/>
            <p:cNvSpPr/>
            <p:nvPr/>
          </p:nvSpPr>
          <p:spPr>
            <a:xfrm>
              <a:off x="7992366" y="4876800"/>
              <a:ext cx="465833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smtClean="0">
                  <a:latin typeface="TH SarabunPSK" pitchFamily="34" charset="-34"/>
                  <a:cs typeface="TH SarabunPSK" pitchFamily="34" charset="-34"/>
                </a:rPr>
                <a:t>กง.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87986" y="4876800"/>
              <a:ext cx="53052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800" dirty="0" err="1" smtClean="0">
                  <a:latin typeface="TH SarabunPSK" pitchFamily="34" charset="-34"/>
                  <a:cs typeface="TH SarabunPSK" pitchFamily="34" charset="-34"/>
                </a:rPr>
                <a:t>ฝวก.</a:t>
              </a:r>
              <a:endParaRPr lang="th-TH" sz="1800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818511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800" b="1" dirty="0" err="1" smtClean="0">
                  <a:latin typeface="TH SarabunPSK" pitchFamily="34" charset="-34"/>
                  <a:cs typeface="TH SarabunPSK" pitchFamily="34" charset="-34"/>
                </a:rPr>
                <a:t>ศยร.</a:t>
              </a:r>
              <a:endParaRPr lang="th-TH" sz="18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361975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400" b="1" dirty="0" err="1" smtClean="0">
                  <a:latin typeface="TH SarabunPSK" pitchFamily="34" charset="-34"/>
                  <a:cs typeface="TH SarabunPSK" pitchFamily="34" charset="-34"/>
                </a:rPr>
                <a:t>กธก.</a:t>
              </a:r>
              <a:endParaRPr lang="th-TH" sz="14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905439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กศษ.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7448903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smtClean="0">
                  <a:latin typeface="TH SarabunPSK" pitchFamily="34" charset="-34"/>
                  <a:cs typeface="TH SarabunPSK" pitchFamily="34" charset="-34"/>
                </a:rPr>
                <a:t>กบ.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1676400" y="114300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ลงทะเบียน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9" name="Rectangle 88"/>
          <p:cNvSpPr/>
          <p:nvPr/>
        </p:nvSpPr>
        <p:spPr>
          <a:xfrm rot="16200000">
            <a:off x="2400300" y="1943101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นาฏ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ศิลป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4800599" y="2971800"/>
            <a:ext cx="3657600" cy="381000"/>
            <a:chOff x="4734100" y="3581400"/>
            <a:chExt cx="3724104" cy="304800"/>
          </a:xfrm>
        </p:grpSpPr>
        <p:sp>
          <p:nvSpPr>
            <p:cNvPr id="95" name="Rectangle 94"/>
            <p:cNvSpPr/>
            <p:nvPr/>
          </p:nvSpPr>
          <p:spPr>
            <a:xfrm>
              <a:off x="5277200" y="3581400"/>
              <a:ext cx="62068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ศฝท.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734100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ศภษ.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596152" y="3581400"/>
              <a:ext cx="608215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รร.ชต.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053054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รร.พจ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7915106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วทร.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7372007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รร.สธ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7216836" y="3764280"/>
              <a:ext cx="155172" cy="12192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>
                <a:solidFill>
                  <a:srgbClr val="FF0000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897883" y="3764280"/>
              <a:ext cx="155171" cy="12192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>
                <a:solidFill>
                  <a:srgbClr val="FF0000"/>
                </a:solidFill>
              </a:endParaRPr>
            </a:p>
          </p:txBody>
        </p:sp>
      </p:grpSp>
      <p:sp>
        <p:nvSpPr>
          <p:cNvPr id="104" name="Rectangle 103"/>
          <p:cNvSpPr/>
          <p:nvPr/>
        </p:nvSpPr>
        <p:spPr>
          <a:xfrm>
            <a:off x="228600" y="15240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57200" y="2667000"/>
            <a:ext cx="457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latin typeface="TH SarabunPSK" pitchFamily="34" charset="-34"/>
                <a:cs typeface="TH SarabunPSK" pitchFamily="34" charset="-34"/>
              </a:rPr>
              <a:t>ไทย</a:t>
            </a:r>
            <a:r>
              <a:rPr lang="th-TH" sz="1200" b="1" dirty="0" err="1" smtClean="0">
                <a:latin typeface="TH SarabunPSK" pitchFamily="34" charset="-34"/>
                <a:cs typeface="TH SarabunPSK" pitchFamily="34" charset="-34"/>
              </a:rPr>
              <a:t>ออยล์</a:t>
            </a:r>
            <a:endParaRPr lang="th-TH" sz="1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57200" y="1828800"/>
            <a:ext cx="457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AIS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28600" y="52578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048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 rot="5400000">
            <a:off x="1828800" y="31242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สปท.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0" name="Rectangle 109"/>
          <p:cNvSpPr/>
          <p:nvPr/>
        </p:nvSpPr>
        <p:spPr>
          <a:xfrm rot="16200000">
            <a:off x="2933700" y="3162301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กหส.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828800" y="52578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362200" y="4495800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กบศ.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2895600" y="4495800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err="1" smtClean="0">
                <a:latin typeface="TH SarabunPSK" pitchFamily="34" charset="-34"/>
                <a:cs typeface="TH SarabunPSK" pitchFamily="34" charset="-34"/>
              </a:rPr>
              <a:t>กป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ศ.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876800" y="55626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อาหาร/เครื่องดื่ม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1828800" y="15240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3352800" y="52578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1000" y="5181600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>
            <a:off x="41151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rot="5400000">
            <a:off x="4077494" y="1789906"/>
            <a:ext cx="1447800" cy="1588"/>
          </a:xfrm>
          <a:prstGeom prst="line">
            <a:avLst/>
          </a:prstGeom>
          <a:ln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5400000">
            <a:off x="5411391" y="1827609"/>
            <a:ext cx="13708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5400000">
            <a:off x="7849394" y="1675606"/>
            <a:ext cx="1676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5400000">
            <a:off x="44199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4495800" y="2514600"/>
            <a:ext cx="121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5400000">
            <a:off x="5638403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8001000" y="25146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6019800" y="25146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rot="5400000">
            <a:off x="64773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rot="5400000">
            <a:off x="68583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rot="5400000">
            <a:off x="79251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5400000">
            <a:off x="76965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6934200" y="25146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3352800" y="5257800"/>
            <a:ext cx="373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086600" y="5181600"/>
            <a:ext cx="15240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70" name="Straight Connector 169"/>
          <p:cNvCxnSpPr/>
          <p:nvPr/>
        </p:nvCxnSpPr>
        <p:spPr>
          <a:xfrm rot="5400000">
            <a:off x="7695406" y="4267200"/>
            <a:ext cx="16771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 rot="5400000">
            <a:off x="7924006" y="4267200"/>
            <a:ext cx="16771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Rectangle 174"/>
          <p:cNvSpPr/>
          <p:nvPr/>
        </p:nvSpPr>
        <p:spPr>
          <a:xfrm>
            <a:off x="8458200" y="3200400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79" name="Straight Connector 178"/>
          <p:cNvCxnSpPr/>
          <p:nvPr/>
        </p:nvCxnSpPr>
        <p:spPr>
          <a:xfrm rot="5400000">
            <a:off x="2438797" y="1981597"/>
            <a:ext cx="9136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2895600" y="2436812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angle 181"/>
          <p:cNvSpPr/>
          <p:nvPr/>
        </p:nvSpPr>
        <p:spPr>
          <a:xfrm>
            <a:off x="3124200" y="2438400"/>
            <a:ext cx="2286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6" name="Rectangle 88"/>
          <p:cNvSpPr/>
          <p:nvPr/>
        </p:nvSpPr>
        <p:spPr>
          <a:xfrm>
            <a:off x="3429000" y="56388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สน.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รนภ.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      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7" name="Rectangle 88"/>
          <p:cNvSpPr/>
          <p:nvPr/>
        </p:nvSpPr>
        <p:spPr>
          <a:xfrm>
            <a:off x="1752600" y="44958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latin typeface="TH SarabunPSK" pitchFamily="34" charset="-34"/>
                <a:cs typeface="TH SarabunPSK" pitchFamily="34" charset="-34"/>
              </a:rPr>
              <a:t>กอง สน.</a:t>
            </a:r>
            <a:endParaRPr lang="th-TH" sz="1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2" name="Rectangle 116"/>
          <p:cNvSpPr/>
          <p:nvPr/>
        </p:nvSpPr>
        <p:spPr>
          <a:xfrm>
            <a:off x="18288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cxnSp>
        <p:nvCxnSpPr>
          <p:cNvPr id="121" name="Straight Connector 149"/>
          <p:cNvCxnSpPr/>
          <p:nvPr/>
        </p:nvCxnSpPr>
        <p:spPr>
          <a:xfrm rot="5400000">
            <a:off x="5943203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505200" y="5410200"/>
            <a:ext cx="373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16"/>
          <p:cNvSpPr/>
          <p:nvPr/>
        </p:nvSpPr>
        <p:spPr>
          <a:xfrm>
            <a:off x="33528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6482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8458200" y="4876800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3" name="Rectangle 116"/>
          <p:cNvSpPr/>
          <p:nvPr/>
        </p:nvSpPr>
        <p:spPr>
          <a:xfrm>
            <a:off x="85344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677537" y="6029980"/>
            <a:ext cx="125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ห้องอาหาร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0" name="สี่เหลี่ยมผืนผ้า 119"/>
          <p:cNvSpPr/>
          <p:nvPr/>
        </p:nvSpPr>
        <p:spPr>
          <a:xfrm>
            <a:off x="990600" y="2819400"/>
            <a:ext cx="762000" cy="76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2" name="สี่เหลี่ยมผืนผ้า 121"/>
          <p:cNvSpPr/>
          <p:nvPr/>
        </p:nvSpPr>
        <p:spPr>
          <a:xfrm>
            <a:off x="914400" y="3733800"/>
            <a:ext cx="19050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3" name="TextBox 122"/>
          <p:cNvSpPr txBox="1"/>
          <p:nvPr/>
        </p:nvSpPr>
        <p:spPr>
          <a:xfrm>
            <a:off x="1143000" y="16764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จก.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ยศ.ทร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838200" y="2463225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รอง จก.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ยศ.ทร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7" name="วงรี 126"/>
          <p:cNvSpPr/>
          <p:nvPr/>
        </p:nvSpPr>
        <p:spPr>
          <a:xfrm>
            <a:off x="1066800" y="2362200"/>
            <a:ext cx="2286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8" name="วงรี 127"/>
          <p:cNvSpPr/>
          <p:nvPr/>
        </p:nvSpPr>
        <p:spPr>
          <a:xfrm>
            <a:off x="1371600" y="1981200"/>
            <a:ext cx="228600" cy="152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30" name="ตัวเชื่อมต่อตรง 129"/>
          <p:cNvCxnSpPr/>
          <p:nvPr/>
        </p:nvCxnSpPr>
        <p:spPr>
          <a:xfrm rot="5400000" flipH="1" flipV="1">
            <a:off x="1777856" y="1994044"/>
            <a:ext cx="292387" cy="4191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1752600" y="23622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 smtClean="0"/>
              <a:t>ซุ้ม</a:t>
            </a:r>
            <a:r>
              <a:rPr lang="th-TH" sz="1400" dirty="0" err="1" smtClean="0"/>
              <a:t>ตัดริ้บบิ้น</a:t>
            </a:r>
            <a:endParaRPr lang="th-TH" sz="1400" dirty="0"/>
          </a:p>
        </p:txBody>
      </p:sp>
      <p:sp>
        <p:nvSpPr>
          <p:cNvPr id="135" name="TextBox 134"/>
          <p:cNvSpPr txBox="1"/>
          <p:nvPr/>
        </p:nvSpPr>
        <p:spPr>
          <a:xfrm>
            <a:off x="914400" y="2829580"/>
            <a:ext cx="99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 smtClean="0"/>
              <a:t>แถวผู้บังคับบัญชาและผู้แทนหน่วย</a:t>
            </a:r>
            <a:endParaRPr lang="th-TH" sz="1400" dirty="0"/>
          </a:p>
        </p:txBody>
      </p:sp>
      <p:sp>
        <p:nvSpPr>
          <p:cNvPr id="137" name="TextBox 136"/>
          <p:cNvSpPr txBox="1"/>
          <p:nvPr/>
        </p:nvSpPr>
        <p:spPr>
          <a:xfrm>
            <a:off x="1066800" y="3886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แถวผู้ร่วมพิธี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>
          <a:xfrm>
            <a:off x="1752600" y="4800600"/>
            <a:ext cx="1600200" cy="381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ร้านหนังสือ</a:t>
            </a:r>
            <a:endParaRPr lang="th-TH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3352800" y="5181600"/>
            <a:ext cx="510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09599"/>
          </a:xfrm>
        </p:spPr>
        <p:txBody>
          <a:bodyPr>
            <a:normAutofit fontScale="90000"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ผนวก ง</a:t>
            </a:r>
            <a:br>
              <a:rPr lang="th-TH" sz="2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แผนผังเส้นทางชมงาน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KM Day 2014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5240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00200" y="1524000"/>
            <a:ext cx="1752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08" idx="0"/>
          </p:cNvCxnSpPr>
          <p:nvPr/>
        </p:nvCxnSpPr>
        <p:spPr>
          <a:xfrm rot="5400000">
            <a:off x="-456406" y="2362200"/>
            <a:ext cx="1675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0" y="3351212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0" y="3732212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-1067594" y="5181600"/>
            <a:ext cx="28963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82" idx="3"/>
          </p:cNvCxnSpPr>
          <p:nvPr/>
        </p:nvCxnSpPr>
        <p:spPr>
          <a:xfrm rot="5400000">
            <a:off x="2667000" y="1828800"/>
            <a:ext cx="137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352800" y="2513012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1981200" y="5943600"/>
            <a:ext cx="6782594" cy="609600"/>
            <a:chOff x="1981200" y="5638800"/>
            <a:chExt cx="6782594" cy="609600"/>
          </a:xfrm>
        </p:grpSpPr>
        <p:cxnSp>
          <p:nvCxnSpPr>
            <p:cNvPr id="34" name="Straight Connector 33"/>
            <p:cNvCxnSpPr/>
            <p:nvPr/>
          </p:nvCxnSpPr>
          <p:spPr>
            <a:xfrm rot="5400000">
              <a:off x="1676797" y="5943203"/>
              <a:ext cx="60960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0800000">
              <a:off x="1981200" y="5638800"/>
              <a:ext cx="6781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8496697" y="5905103"/>
              <a:ext cx="53340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Connector 43"/>
          <p:cNvCxnSpPr/>
          <p:nvPr/>
        </p:nvCxnSpPr>
        <p:spPr>
          <a:xfrm>
            <a:off x="381000" y="52578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Delay 48"/>
          <p:cNvSpPr/>
          <p:nvPr/>
        </p:nvSpPr>
        <p:spPr>
          <a:xfrm>
            <a:off x="3429000" y="4038600"/>
            <a:ext cx="990600" cy="533400"/>
          </a:xfrm>
          <a:prstGeom prst="flowChartDelay">
            <a:avLst/>
          </a:prstGeom>
          <a:solidFill>
            <a:schemeClr val="tx2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บันได</a:t>
            </a:r>
            <a:endParaRPr lang="th-TH" sz="24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8" name="Straight Connector 57"/>
          <p:cNvCxnSpPr>
            <a:stCxn id="175" idx="1"/>
          </p:cNvCxnSpPr>
          <p:nvPr/>
        </p:nvCxnSpPr>
        <p:spPr>
          <a:xfrm rot="10800000" flipV="1">
            <a:off x="8458200" y="3314700"/>
            <a:ext cx="1" cy="1866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8458200" y="3429000"/>
            <a:ext cx="533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862433" y="1600200"/>
            <a:ext cx="1037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บก.ฝวก.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257800" y="1600200"/>
            <a:ext cx="809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ฝวก.ฯ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429000" y="1447800"/>
            <a:ext cx="12891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ร้านหนังสือ</a:t>
            </a:r>
          </a:p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ศรีศิริ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85800" y="381000"/>
            <a:ext cx="1704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ทางเข้าด้านหน้า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038600" y="29718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กอศ.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505200" y="2971800"/>
            <a:ext cx="53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กปภ.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419600" y="4038600"/>
            <a:ext cx="381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รร.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ชุมพล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183" name="Group 182"/>
          <p:cNvGrpSpPr/>
          <p:nvPr/>
        </p:nvGrpSpPr>
        <p:grpSpPr>
          <a:xfrm>
            <a:off x="5346701" y="4800600"/>
            <a:ext cx="3111508" cy="381000"/>
            <a:chOff x="5287986" y="4876800"/>
            <a:chExt cx="3170213" cy="304800"/>
          </a:xfrm>
        </p:grpSpPr>
        <p:sp>
          <p:nvSpPr>
            <p:cNvPr id="79" name="Rectangle 78"/>
            <p:cNvSpPr/>
            <p:nvPr/>
          </p:nvSpPr>
          <p:spPr>
            <a:xfrm>
              <a:off x="7992366" y="4876800"/>
              <a:ext cx="465833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smtClean="0">
                  <a:latin typeface="TH SarabunPSK" pitchFamily="34" charset="-34"/>
                  <a:cs typeface="TH SarabunPSK" pitchFamily="34" charset="-34"/>
                </a:rPr>
                <a:t>กง.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87986" y="4876800"/>
              <a:ext cx="53052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800" dirty="0" err="1" smtClean="0">
                  <a:latin typeface="TH SarabunPSK" pitchFamily="34" charset="-34"/>
                  <a:cs typeface="TH SarabunPSK" pitchFamily="34" charset="-34"/>
                </a:rPr>
                <a:t>ฝวก.</a:t>
              </a:r>
              <a:endParaRPr lang="th-TH" sz="1800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818511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800" b="1" dirty="0" err="1" smtClean="0">
                  <a:latin typeface="TH SarabunPSK" pitchFamily="34" charset="-34"/>
                  <a:cs typeface="TH SarabunPSK" pitchFamily="34" charset="-34"/>
                </a:rPr>
                <a:t>ศยร.</a:t>
              </a:r>
              <a:endParaRPr lang="th-TH" sz="18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361975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400" b="1" dirty="0" err="1" smtClean="0">
                  <a:latin typeface="TH SarabunPSK" pitchFamily="34" charset="-34"/>
                  <a:cs typeface="TH SarabunPSK" pitchFamily="34" charset="-34"/>
                </a:rPr>
                <a:t>กธก.</a:t>
              </a:r>
              <a:endParaRPr lang="th-TH" sz="14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905439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กศษ.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7448903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smtClean="0">
                  <a:latin typeface="TH SarabunPSK" pitchFamily="34" charset="-34"/>
                  <a:cs typeface="TH SarabunPSK" pitchFamily="34" charset="-34"/>
                </a:rPr>
                <a:t>กบ.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1676400" y="114300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ลงทะเบียน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9" name="Rectangle 88"/>
          <p:cNvSpPr/>
          <p:nvPr/>
        </p:nvSpPr>
        <p:spPr>
          <a:xfrm rot="16200000">
            <a:off x="2400300" y="1943101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นาฏ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ศิลป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4800599" y="2971800"/>
            <a:ext cx="3657600" cy="381000"/>
            <a:chOff x="4734100" y="3581400"/>
            <a:chExt cx="3724104" cy="304800"/>
          </a:xfrm>
        </p:grpSpPr>
        <p:sp>
          <p:nvSpPr>
            <p:cNvPr id="95" name="Rectangle 94"/>
            <p:cNvSpPr/>
            <p:nvPr/>
          </p:nvSpPr>
          <p:spPr>
            <a:xfrm>
              <a:off x="5277200" y="3581400"/>
              <a:ext cx="62068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ศฝท.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734100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ศภษ.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596152" y="3581400"/>
              <a:ext cx="608215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รร.ชต.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053054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รร.พจ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7915106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วทร.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7372007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รร.สธ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7216836" y="3764280"/>
              <a:ext cx="155172" cy="12192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>
                <a:solidFill>
                  <a:srgbClr val="FF0000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897883" y="3764280"/>
              <a:ext cx="155171" cy="12192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>
                <a:solidFill>
                  <a:srgbClr val="FF0000"/>
                </a:solidFill>
              </a:endParaRPr>
            </a:p>
          </p:txBody>
        </p:sp>
      </p:grpSp>
      <p:sp>
        <p:nvSpPr>
          <p:cNvPr id="104" name="Rectangle 103"/>
          <p:cNvSpPr/>
          <p:nvPr/>
        </p:nvSpPr>
        <p:spPr>
          <a:xfrm>
            <a:off x="228600" y="15240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57200" y="2667000"/>
            <a:ext cx="457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latin typeface="TH SarabunPSK" pitchFamily="34" charset="-34"/>
                <a:cs typeface="TH SarabunPSK" pitchFamily="34" charset="-34"/>
              </a:rPr>
              <a:t>ไทย</a:t>
            </a:r>
            <a:r>
              <a:rPr lang="th-TH" sz="1200" b="1" dirty="0" err="1" smtClean="0">
                <a:latin typeface="TH SarabunPSK" pitchFamily="34" charset="-34"/>
                <a:cs typeface="TH SarabunPSK" pitchFamily="34" charset="-34"/>
              </a:rPr>
              <a:t>ออยล์</a:t>
            </a:r>
            <a:endParaRPr lang="th-TH" sz="1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57200" y="1828800"/>
            <a:ext cx="457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AIS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28600" y="52578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048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 rot="5400000">
            <a:off x="1905000" y="31242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สปท.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0" name="Rectangle 109"/>
          <p:cNvSpPr/>
          <p:nvPr/>
        </p:nvSpPr>
        <p:spPr>
          <a:xfrm rot="16200000">
            <a:off x="2933700" y="3086101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กหส.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905000" y="52578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362200" y="4495800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กบศ.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2895600" y="4495800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err="1" smtClean="0">
                <a:latin typeface="TH SarabunPSK" pitchFamily="34" charset="-34"/>
                <a:cs typeface="TH SarabunPSK" pitchFamily="34" charset="-34"/>
              </a:rPr>
              <a:t>กป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ศ.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105400" y="5562600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อาหาร/เครื่องดื่ม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1905000" y="15240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3352800" y="52578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1000" y="5181600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>
            <a:off x="41151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rot="5400000">
            <a:off x="4077494" y="1789906"/>
            <a:ext cx="1447800" cy="1588"/>
          </a:xfrm>
          <a:prstGeom prst="line">
            <a:avLst/>
          </a:prstGeom>
          <a:ln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5400000">
            <a:off x="5411391" y="1827609"/>
            <a:ext cx="13708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5400000">
            <a:off x="7849394" y="1675606"/>
            <a:ext cx="1676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5400000">
            <a:off x="44199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4495800" y="2514600"/>
            <a:ext cx="121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5400000">
            <a:off x="5638403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8001000" y="25146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6019800" y="25146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rot="5400000">
            <a:off x="64773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rot="5400000">
            <a:off x="68583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rot="5400000">
            <a:off x="79251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5400000">
            <a:off x="76965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6934200" y="25146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3429000" y="5257800"/>
            <a:ext cx="373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086600" y="5181600"/>
            <a:ext cx="15240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70" name="Straight Connector 169"/>
          <p:cNvCxnSpPr/>
          <p:nvPr/>
        </p:nvCxnSpPr>
        <p:spPr>
          <a:xfrm rot="5400000">
            <a:off x="7695406" y="4267200"/>
            <a:ext cx="16771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 rot="5400000">
            <a:off x="7924006" y="4267200"/>
            <a:ext cx="16771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Rectangle 174"/>
          <p:cNvSpPr/>
          <p:nvPr/>
        </p:nvSpPr>
        <p:spPr>
          <a:xfrm>
            <a:off x="8458200" y="3200400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79" name="Straight Connector 178"/>
          <p:cNvCxnSpPr/>
          <p:nvPr/>
        </p:nvCxnSpPr>
        <p:spPr>
          <a:xfrm rot="5400000">
            <a:off x="2438797" y="1981597"/>
            <a:ext cx="9136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2895600" y="2436812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angle 181"/>
          <p:cNvSpPr/>
          <p:nvPr/>
        </p:nvSpPr>
        <p:spPr>
          <a:xfrm>
            <a:off x="3124200" y="2438400"/>
            <a:ext cx="2286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6" name="Rectangle 88"/>
          <p:cNvSpPr/>
          <p:nvPr/>
        </p:nvSpPr>
        <p:spPr>
          <a:xfrm>
            <a:off x="3429000" y="56388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สน.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รนภ.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      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7" name="Rectangle 88"/>
          <p:cNvSpPr/>
          <p:nvPr/>
        </p:nvSpPr>
        <p:spPr>
          <a:xfrm>
            <a:off x="1752600" y="44958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latin typeface="TH SarabunPSK" pitchFamily="34" charset="-34"/>
                <a:cs typeface="TH SarabunPSK" pitchFamily="34" charset="-34"/>
              </a:rPr>
              <a:t>กอง สน.</a:t>
            </a:r>
            <a:endParaRPr lang="th-TH" sz="1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2" name="Rectangle 116"/>
          <p:cNvSpPr/>
          <p:nvPr/>
        </p:nvSpPr>
        <p:spPr>
          <a:xfrm>
            <a:off x="19050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cxnSp>
        <p:nvCxnSpPr>
          <p:cNvPr id="121" name="Straight Connector 149"/>
          <p:cNvCxnSpPr/>
          <p:nvPr/>
        </p:nvCxnSpPr>
        <p:spPr>
          <a:xfrm rot="5400000">
            <a:off x="5943203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505200" y="5410200"/>
            <a:ext cx="373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16"/>
          <p:cNvSpPr/>
          <p:nvPr/>
        </p:nvSpPr>
        <p:spPr>
          <a:xfrm>
            <a:off x="33528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6482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8458200" y="4876800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3" name="Rectangle 116"/>
          <p:cNvSpPr/>
          <p:nvPr/>
        </p:nvSpPr>
        <p:spPr>
          <a:xfrm>
            <a:off x="85344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677537" y="6029980"/>
            <a:ext cx="125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ห้องอาหาร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122" name="Straight Arrow Connector 121"/>
          <p:cNvCxnSpPr/>
          <p:nvPr/>
        </p:nvCxnSpPr>
        <p:spPr>
          <a:xfrm>
            <a:off x="1524000" y="1981200"/>
            <a:ext cx="914400" cy="1588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rot="5400000">
            <a:off x="2247900" y="2171700"/>
            <a:ext cx="381000" cy="1588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rot="10800000">
            <a:off x="1143000" y="2362200"/>
            <a:ext cx="1295400" cy="1588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rot="5400000">
            <a:off x="381000" y="3200400"/>
            <a:ext cx="1676400" cy="1588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>
            <a:off x="1219200" y="4038600"/>
            <a:ext cx="1828800" cy="1588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rot="5400000" flipH="1" flipV="1">
            <a:off x="2743200" y="3733800"/>
            <a:ext cx="609600" cy="1588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/>
          <p:nvPr/>
        </p:nvCxnSpPr>
        <p:spPr>
          <a:xfrm>
            <a:off x="3124200" y="3429000"/>
            <a:ext cx="1524000" cy="1588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 rot="5400000">
            <a:off x="4305300" y="3695700"/>
            <a:ext cx="533400" cy="1588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>
            <a:off x="4572000" y="3962400"/>
            <a:ext cx="533400" cy="1588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 rot="5400000">
            <a:off x="4839494" y="4228306"/>
            <a:ext cx="533400" cy="1588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/>
          <p:nvPr/>
        </p:nvCxnSpPr>
        <p:spPr>
          <a:xfrm>
            <a:off x="5105400" y="4495800"/>
            <a:ext cx="304800" cy="1588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 rot="5400000" flipH="1" flipV="1">
            <a:off x="4953794" y="4037806"/>
            <a:ext cx="914400" cy="1588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/>
          <p:nvPr/>
        </p:nvCxnSpPr>
        <p:spPr>
          <a:xfrm>
            <a:off x="5410200" y="3581400"/>
            <a:ext cx="2895600" cy="1588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/>
          <p:nvPr/>
        </p:nvCxnSpPr>
        <p:spPr>
          <a:xfrm rot="5400000">
            <a:off x="7735094" y="4152900"/>
            <a:ext cx="1142206" cy="794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/>
          <p:nvPr/>
        </p:nvCxnSpPr>
        <p:spPr>
          <a:xfrm rot="10800000">
            <a:off x="4953000" y="4724400"/>
            <a:ext cx="3352800" cy="1588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 rot="5400000">
            <a:off x="4533900" y="5143500"/>
            <a:ext cx="838200" cy="1588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/>
          <p:cNvCxnSpPr/>
          <p:nvPr/>
        </p:nvCxnSpPr>
        <p:spPr>
          <a:xfrm rot="10800000">
            <a:off x="990600" y="5562600"/>
            <a:ext cx="3962400" cy="1588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/>
          <p:cNvCxnSpPr/>
          <p:nvPr/>
        </p:nvCxnSpPr>
        <p:spPr>
          <a:xfrm rot="16200000" flipV="1">
            <a:off x="-76200" y="4495800"/>
            <a:ext cx="2057400" cy="76200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rot="10800000">
            <a:off x="0" y="3505200"/>
            <a:ext cx="914400" cy="1588"/>
          </a:xfrm>
          <a:prstGeom prst="straightConnector1">
            <a:avLst/>
          </a:prstGeom>
          <a:ln w="50800" cmpd="sng">
            <a:solidFill>
              <a:srgbClr val="FF0000"/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Oval 212"/>
          <p:cNvSpPr/>
          <p:nvPr/>
        </p:nvSpPr>
        <p:spPr>
          <a:xfrm>
            <a:off x="1219200" y="18288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>
          <a:xfrm>
            <a:off x="1752600" y="4800600"/>
            <a:ext cx="1600200" cy="381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ร้านหนังสือ</a:t>
            </a:r>
            <a:endParaRPr lang="th-TH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3352800" y="5181600"/>
            <a:ext cx="510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09599"/>
          </a:xfrm>
        </p:spPr>
        <p:txBody>
          <a:bodyPr>
            <a:normAutofit fontScale="90000"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ผนวก จ</a:t>
            </a:r>
            <a:br>
              <a:rPr lang="th-TH" sz="2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แผนผังพิธีมอบของที่ระลึกและรางวัล งาน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KM Day 2014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5240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00200" y="1524000"/>
            <a:ext cx="1752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08" idx="0"/>
          </p:cNvCxnSpPr>
          <p:nvPr/>
        </p:nvCxnSpPr>
        <p:spPr>
          <a:xfrm rot="5400000">
            <a:off x="-456406" y="2362200"/>
            <a:ext cx="1675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0" y="3351212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0" y="3732212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-1067594" y="5181600"/>
            <a:ext cx="28963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82" idx="3"/>
          </p:cNvCxnSpPr>
          <p:nvPr/>
        </p:nvCxnSpPr>
        <p:spPr>
          <a:xfrm rot="5400000">
            <a:off x="2667000" y="1828800"/>
            <a:ext cx="137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352800" y="2513012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53"/>
          <p:cNvGrpSpPr/>
          <p:nvPr/>
        </p:nvGrpSpPr>
        <p:grpSpPr>
          <a:xfrm>
            <a:off x="1981200" y="5943600"/>
            <a:ext cx="6782594" cy="609600"/>
            <a:chOff x="1981200" y="5638800"/>
            <a:chExt cx="6782594" cy="609600"/>
          </a:xfrm>
        </p:grpSpPr>
        <p:cxnSp>
          <p:nvCxnSpPr>
            <p:cNvPr id="34" name="Straight Connector 33"/>
            <p:cNvCxnSpPr/>
            <p:nvPr/>
          </p:nvCxnSpPr>
          <p:spPr>
            <a:xfrm rot="5400000">
              <a:off x="1676797" y="5943203"/>
              <a:ext cx="60960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0800000">
              <a:off x="1981200" y="5638800"/>
              <a:ext cx="6781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8496697" y="5905103"/>
              <a:ext cx="53340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Connector 43"/>
          <p:cNvCxnSpPr/>
          <p:nvPr/>
        </p:nvCxnSpPr>
        <p:spPr>
          <a:xfrm>
            <a:off x="381000" y="52578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Delay 48"/>
          <p:cNvSpPr/>
          <p:nvPr/>
        </p:nvSpPr>
        <p:spPr>
          <a:xfrm>
            <a:off x="3429000" y="4038600"/>
            <a:ext cx="990600" cy="533400"/>
          </a:xfrm>
          <a:prstGeom prst="flowChartDelay">
            <a:avLst/>
          </a:prstGeom>
          <a:solidFill>
            <a:schemeClr val="tx2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บันได</a:t>
            </a:r>
            <a:endParaRPr lang="th-TH" sz="24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8" name="Straight Connector 57"/>
          <p:cNvCxnSpPr>
            <a:stCxn id="175" idx="1"/>
          </p:cNvCxnSpPr>
          <p:nvPr/>
        </p:nvCxnSpPr>
        <p:spPr>
          <a:xfrm rot="10800000" flipV="1">
            <a:off x="8458200" y="3314700"/>
            <a:ext cx="1" cy="1866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8534400" y="3429000"/>
            <a:ext cx="533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862433" y="1600200"/>
            <a:ext cx="1037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บก.ฝวก.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257800" y="1600200"/>
            <a:ext cx="809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ฝวก.ฯ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429000" y="1447800"/>
            <a:ext cx="12891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ร้านหนังสือ</a:t>
            </a:r>
          </a:p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ศรีศิริ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85800" y="381000"/>
            <a:ext cx="1704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ทางเข้าด้านหน้า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038600" y="29718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กอศ.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505200" y="2971800"/>
            <a:ext cx="53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กปภ.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419600" y="4038600"/>
            <a:ext cx="381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รร.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ชุมพล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4" name="Group 182"/>
          <p:cNvGrpSpPr/>
          <p:nvPr/>
        </p:nvGrpSpPr>
        <p:grpSpPr>
          <a:xfrm>
            <a:off x="5346701" y="4800600"/>
            <a:ext cx="3111508" cy="381000"/>
            <a:chOff x="5287986" y="4876800"/>
            <a:chExt cx="3170213" cy="304800"/>
          </a:xfrm>
        </p:grpSpPr>
        <p:sp>
          <p:nvSpPr>
            <p:cNvPr id="79" name="Rectangle 78"/>
            <p:cNvSpPr/>
            <p:nvPr/>
          </p:nvSpPr>
          <p:spPr>
            <a:xfrm>
              <a:off x="7992366" y="4876800"/>
              <a:ext cx="465833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smtClean="0">
                  <a:latin typeface="TH SarabunPSK" pitchFamily="34" charset="-34"/>
                  <a:cs typeface="TH SarabunPSK" pitchFamily="34" charset="-34"/>
                </a:rPr>
                <a:t>กง.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287986" y="4876800"/>
              <a:ext cx="53052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800" dirty="0" err="1" smtClean="0">
                  <a:latin typeface="TH SarabunPSK" pitchFamily="34" charset="-34"/>
                  <a:cs typeface="TH SarabunPSK" pitchFamily="34" charset="-34"/>
                </a:rPr>
                <a:t>ฝวก.</a:t>
              </a:r>
              <a:endParaRPr lang="th-TH" sz="1800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818511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800" b="1" dirty="0" err="1" smtClean="0">
                  <a:latin typeface="TH SarabunPSK" pitchFamily="34" charset="-34"/>
                  <a:cs typeface="TH SarabunPSK" pitchFamily="34" charset="-34"/>
                </a:rPr>
                <a:t>ศยร.</a:t>
              </a:r>
              <a:endParaRPr lang="th-TH" sz="18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361975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400" b="1" dirty="0" err="1" smtClean="0">
                  <a:latin typeface="TH SarabunPSK" pitchFamily="34" charset="-34"/>
                  <a:cs typeface="TH SarabunPSK" pitchFamily="34" charset="-34"/>
                </a:rPr>
                <a:t>กธก.</a:t>
              </a:r>
              <a:endParaRPr lang="th-TH" sz="14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905439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กศษ.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7448903" y="4876800"/>
              <a:ext cx="54346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smtClean="0">
                  <a:latin typeface="TH SarabunPSK" pitchFamily="34" charset="-34"/>
                  <a:cs typeface="TH SarabunPSK" pitchFamily="34" charset="-34"/>
                </a:rPr>
                <a:t>กบ.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1676400" y="1143000"/>
            <a:ext cx="83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ลงทะเบียน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9" name="Rectangle 88"/>
          <p:cNvSpPr/>
          <p:nvPr/>
        </p:nvSpPr>
        <p:spPr>
          <a:xfrm rot="16200000">
            <a:off x="2400300" y="1943101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นาฏ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ศิลป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4800599" y="2971800"/>
            <a:ext cx="3657600" cy="381000"/>
            <a:chOff x="4734100" y="3581400"/>
            <a:chExt cx="3724104" cy="304800"/>
          </a:xfrm>
        </p:grpSpPr>
        <p:sp>
          <p:nvSpPr>
            <p:cNvPr id="95" name="Rectangle 94"/>
            <p:cNvSpPr/>
            <p:nvPr/>
          </p:nvSpPr>
          <p:spPr>
            <a:xfrm>
              <a:off x="5277200" y="3581400"/>
              <a:ext cx="620684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ศฝท.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734100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ศภษ.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596152" y="3581400"/>
              <a:ext cx="608215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รร.ชต.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053054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รร.พจ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7915106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วทร.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7372007" y="3581400"/>
              <a:ext cx="543098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600" b="1" dirty="0" err="1" smtClean="0">
                  <a:latin typeface="TH SarabunPSK" pitchFamily="34" charset="-34"/>
                  <a:cs typeface="TH SarabunPSK" pitchFamily="34" charset="-34"/>
                </a:rPr>
                <a:t>รร.สธ</a:t>
              </a: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7216836" y="3764280"/>
              <a:ext cx="155172" cy="12192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>
                <a:solidFill>
                  <a:srgbClr val="FF0000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897883" y="3764280"/>
              <a:ext cx="155171" cy="12192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>
                <a:solidFill>
                  <a:srgbClr val="FF0000"/>
                </a:solidFill>
              </a:endParaRPr>
            </a:p>
          </p:txBody>
        </p:sp>
      </p:grpSp>
      <p:sp>
        <p:nvSpPr>
          <p:cNvPr id="104" name="Rectangle 103"/>
          <p:cNvSpPr/>
          <p:nvPr/>
        </p:nvSpPr>
        <p:spPr>
          <a:xfrm>
            <a:off x="228600" y="15240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57200" y="2667000"/>
            <a:ext cx="457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latin typeface="TH SarabunPSK" pitchFamily="34" charset="-34"/>
                <a:cs typeface="TH SarabunPSK" pitchFamily="34" charset="-34"/>
              </a:rPr>
              <a:t>ไทย</a:t>
            </a:r>
            <a:r>
              <a:rPr lang="th-TH" sz="1200" b="1" dirty="0" err="1" smtClean="0">
                <a:latin typeface="TH SarabunPSK" pitchFamily="34" charset="-34"/>
                <a:cs typeface="TH SarabunPSK" pitchFamily="34" charset="-34"/>
              </a:rPr>
              <a:t>ออยล์</a:t>
            </a:r>
            <a:endParaRPr lang="th-TH" sz="1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57200" y="1828800"/>
            <a:ext cx="457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AIS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28600" y="52578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048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 rot="5400000">
            <a:off x="1828800" y="31242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สปท.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0" name="Rectangle 109"/>
          <p:cNvSpPr/>
          <p:nvPr/>
        </p:nvSpPr>
        <p:spPr>
          <a:xfrm rot="16200000">
            <a:off x="2933700" y="3162301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กหส.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828800" y="52578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362200" y="4495800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กบศ.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2895600" y="4495800"/>
            <a:ext cx="533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err="1" smtClean="0">
                <a:latin typeface="TH SarabunPSK" pitchFamily="34" charset="-34"/>
                <a:cs typeface="TH SarabunPSK" pitchFamily="34" charset="-34"/>
              </a:rPr>
              <a:t>กป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ศ.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800600" y="5562600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อาหาร/เครื่องดื่ม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1828800" y="15240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3352800" y="52578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1000" y="5181600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>
            <a:off x="41151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rot="5400000">
            <a:off x="4077494" y="1789906"/>
            <a:ext cx="1447800" cy="1588"/>
          </a:xfrm>
          <a:prstGeom prst="line">
            <a:avLst/>
          </a:prstGeom>
          <a:ln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5400000">
            <a:off x="5411391" y="1827609"/>
            <a:ext cx="13708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5400000">
            <a:off x="7849394" y="1675606"/>
            <a:ext cx="1676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5400000">
            <a:off x="44199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4495800" y="2514600"/>
            <a:ext cx="121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5400000">
            <a:off x="5638403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8001000" y="25146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6019800" y="25146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rot="5400000">
            <a:off x="64773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rot="5400000">
            <a:off x="68583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rot="5400000">
            <a:off x="79251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5400000">
            <a:off x="7696597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6934200" y="25146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3352800" y="5257800"/>
            <a:ext cx="373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086600" y="5181600"/>
            <a:ext cx="15240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70" name="Straight Connector 169"/>
          <p:cNvCxnSpPr/>
          <p:nvPr/>
        </p:nvCxnSpPr>
        <p:spPr>
          <a:xfrm rot="5400000">
            <a:off x="7620000" y="4267200"/>
            <a:ext cx="16771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 rot="5400000">
            <a:off x="8229600" y="4267200"/>
            <a:ext cx="16771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Rectangle 174"/>
          <p:cNvSpPr/>
          <p:nvPr/>
        </p:nvSpPr>
        <p:spPr>
          <a:xfrm>
            <a:off x="8458200" y="3200400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79" name="Straight Connector 178"/>
          <p:cNvCxnSpPr/>
          <p:nvPr/>
        </p:nvCxnSpPr>
        <p:spPr>
          <a:xfrm rot="5400000">
            <a:off x="2438797" y="1981597"/>
            <a:ext cx="9136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2895600" y="2436812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angle 181"/>
          <p:cNvSpPr/>
          <p:nvPr/>
        </p:nvSpPr>
        <p:spPr>
          <a:xfrm>
            <a:off x="3124200" y="2438400"/>
            <a:ext cx="2286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6" name="Rectangle 88"/>
          <p:cNvSpPr/>
          <p:nvPr/>
        </p:nvSpPr>
        <p:spPr>
          <a:xfrm>
            <a:off x="3429000" y="56388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สน.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รนภ.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      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7" name="Rectangle 88"/>
          <p:cNvSpPr/>
          <p:nvPr/>
        </p:nvSpPr>
        <p:spPr>
          <a:xfrm>
            <a:off x="1752600" y="44958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latin typeface="TH SarabunPSK" pitchFamily="34" charset="-34"/>
                <a:cs typeface="TH SarabunPSK" pitchFamily="34" charset="-34"/>
              </a:rPr>
              <a:t>กอง สน.</a:t>
            </a:r>
            <a:endParaRPr lang="th-TH" sz="1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2" name="Rectangle 116"/>
          <p:cNvSpPr/>
          <p:nvPr/>
        </p:nvSpPr>
        <p:spPr>
          <a:xfrm>
            <a:off x="18288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cxnSp>
        <p:nvCxnSpPr>
          <p:cNvPr id="121" name="Straight Connector 149"/>
          <p:cNvCxnSpPr/>
          <p:nvPr/>
        </p:nvCxnSpPr>
        <p:spPr>
          <a:xfrm rot="5400000">
            <a:off x="5943203" y="2590403"/>
            <a:ext cx="1524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505200" y="5410200"/>
            <a:ext cx="373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16"/>
          <p:cNvSpPr/>
          <p:nvPr/>
        </p:nvSpPr>
        <p:spPr>
          <a:xfrm>
            <a:off x="33528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6482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8458200" y="4876800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3" name="Rectangle 116"/>
          <p:cNvSpPr/>
          <p:nvPr/>
        </p:nvSpPr>
        <p:spPr>
          <a:xfrm>
            <a:off x="8534400" y="32004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677537" y="6029980"/>
            <a:ext cx="125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ห้องอาหาร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8" name="วงรี 117"/>
          <p:cNvSpPr/>
          <p:nvPr/>
        </p:nvSpPr>
        <p:spPr>
          <a:xfrm>
            <a:off x="8610600" y="38862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0" name="สี่เหลี่ยมผืนผ้า 119"/>
          <p:cNvSpPr/>
          <p:nvPr/>
        </p:nvSpPr>
        <p:spPr>
          <a:xfrm>
            <a:off x="6553200" y="3581400"/>
            <a:ext cx="9144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2" name="สี่เหลี่ยมผืนผ้า 121"/>
          <p:cNvSpPr/>
          <p:nvPr/>
        </p:nvSpPr>
        <p:spPr>
          <a:xfrm>
            <a:off x="5105400" y="3581400"/>
            <a:ext cx="12192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3" name="TextBox 122"/>
          <p:cNvSpPr txBox="1"/>
          <p:nvPr/>
        </p:nvSpPr>
        <p:spPr>
          <a:xfrm>
            <a:off x="6553200" y="3680936"/>
            <a:ext cx="99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 smtClean="0"/>
              <a:t>แถวผู้บังคับบัญชาและผู้แทนหน่วย</a:t>
            </a:r>
            <a:endParaRPr lang="th-TH" sz="1400" dirty="0"/>
          </a:p>
        </p:txBody>
      </p:sp>
      <p:sp>
        <p:nvSpPr>
          <p:cNvPr id="125" name="TextBox 124"/>
          <p:cNvSpPr txBox="1"/>
          <p:nvPr/>
        </p:nvSpPr>
        <p:spPr>
          <a:xfrm>
            <a:off x="5181600" y="38862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แถวผู้ร่วมพิธี</a:t>
            </a:r>
            <a:endParaRPr lang="th-TH" sz="2000" dirty="0"/>
          </a:p>
        </p:txBody>
      </p:sp>
      <p:sp>
        <p:nvSpPr>
          <p:cNvPr id="126" name="TextBox 125"/>
          <p:cNvSpPr txBox="1"/>
          <p:nvPr/>
        </p:nvSpPr>
        <p:spPr>
          <a:xfrm>
            <a:off x="8305800" y="4191001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จก.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ยศ.ทร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7" name="วงรี 126"/>
          <p:cNvSpPr/>
          <p:nvPr/>
        </p:nvSpPr>
        <p:spPr>
          <a:xfrm>
            <a:off x="7696200" y="3429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8" name="TextBox 127"/>
          <p:cNvSpPr txBox="1"/>
          <p:nvPr/>
        </p:nvSpPr>
        <p:spPr>
          <a:xfrm>
            <a:off x="7772400" y="33528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พิธีกร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320</Words>
  <Application>Microsoft Office PowerPoint</Application>
  <PresentationFormat>On-screen Show (4:3)</PresentationFormat>
  <Paragraphs>191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ผังการจัดงาน KM Day 2014</vt:lpstr>
      <vt:lpstr>ผนวก ข แผนผังการรับรอง จก.ยศ.ทร. งาน KM Day 2014</vt:lpstr>
      <vt:lpstr>ผนวก ค แผนผังพิธีเปิดงาน KM Day 2014</vt:lpstr>
      <vt:lpstr>ผนวก ง แผนผังเส้นทางชมงาน KM Day 2014</vt:lpstr>
      <vt:lpstr>ผนวก จ แผนผังพิธีมอบของที่ระลึกและรางวัล งาน KM Day 2014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ผังการจัดงาน KM Day 2014</dc:title>
  <dc:creator>Wattanan</dc:creator>
  <cp:lastModifiedBy>Bill</cp:lastModifiedBy>
  <cp:revision>54</cp:revision>
  <dcterms:created xsi:type="dcterms:W3CDTF">2014-07-07T07:26:08Z</dcterms:created>
  <dcterms:modified xsi:type="dcterms:W3CDTF">2014-07-16T22:11:01Z</dcterms:modified>
</cp:coreProperties>
</file>