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29A94-C991-45B2-B76B-92EDA8C3DE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A192FCC-F25B-4F97-A4F3-8D31BB42FED1}">
      <dgm:prSet phldrT="[ข้อความ]" custT="1"/>
      <dgm:spPr>
        <a:xfrm rot="5400000">
          <a:off x="-137126" y="138494"/>
          <a:ext cx="914176" cy="639923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 b="1">
              <a:solidFill>
                <a:sysClr val="window" lastClr="FFFFFF"/>
              </a:solidFill>
              <a:latin typeface="TH SarabunPSK" pitchFamily="34" charset="-34"/>
              <a:ea typeface="+mn-ea"/>
              <a:cs typeface="TH SarabunPSK" pitchFamily="34" charset="-34"/>
            </a:rPr>
            <a:t>ไตรมาส 1</a:t>
          </a:r>
        </a:p>
      </dgm:t>
    </dgm:pt>
    <dgm:pt modelId="{24F085E5-A442-41D9-84BF-0AF93745A0EC}" type="parTrans" cxnId="{5896F29D-2867-4EF4-9B78-B4041823D886}">
      <dgm:prSet/>
      <dgm:spPr/>
      <dgm:t>
        <a:bodyPr/>
        <a:lstStyle/>
        <a:p>
          <a:endParaRPr lang="th-TH"/>
        </a:p>
      </dgm:t>
    </dgm:pt>
    <dgm:pt modelId="{C24A5B85-2FFB-416A-94AB-22545471A7A1}" type="sibTrans" cxnId="{5896F29D-2867-4EF4-9B78-B4041823D886}">
      <dgm:prSet/>
      <dgm:spPr/>
      <dgm:t>
        <a:bodyPr/>
        <a:lstStyle/>
        <a:p>
          <a:endParaRPr lang="th-TH"/>
        </a:p>
      </dgm:t>
    </dgm:pt>
    <dgm:pt modelId="{C8833134-596A-4136-AE8B-EE9B28CE5C27}">
      <dgm:prSet phldrT="[ข้อความ]" custT="1"/>
      <dgm:spPr>
        <a:xfrm rot="5400000">
          <a:off x="2766054" y="-2124763"/>
          <a:ext cx="594214" cy="484647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ยศ.ทร. รวบรวมความต้องการงบประมาณของ นขต.ยศ.ทร.ตามด้านต่างๆ</a:t>
          </a:r>
        </a:p>
      </dgm:t>
    </dgm:pt>
    <dgm:pt modelId="{43EAC473-F042-4481-9B0D-38D1C3434060}" type="parTrans" cxnId="{B68A11BC-FA3F-42B5-9302-29605F30A334}">
      <dgm:prSet/>
      <dgm:spPr/>
      <dgm:t>
        <a:bodyPr/>
        <a:lstStyle/>
        <a:p>
          <a:endParaRPr lang="th-TH"/>
        </a:p>
      </dgm:t>
    </dgm:pt>
    <dgm:pt modelId="{45D86D6B-7595-47F9-ACC1-1BA6E826D363}" type="sibTrans" cxnId="{B68A11BC-FA3F-42B5-9302-29605F30A334}">
      <dgm:prSet/>
      <dgm:spPr/>
      <dgm:t>
        <a:bodyPr/>
        <a:lstStyle/>
        <a:p>
          <a:endParaRPr lang="th-TH"/>
        </a:p>
      </dgm:t>
    </dgm:pt>
    <dgm:pt modelId="{F2683162-DDA6-4C98-A7CF-F2DD49F031DC}">
      <dgm:prSet phldrT="[ข้อความ]" custT="1"/>
      <dgm:spPr>
        <a:xfrm rot="5400000">
          <a:off x="2766054" y="-2124763"/>
          <a:ext cx="594214" cy="484647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เสนอความต้องการงบประมาณถึง ทร.</a:t>
          </a:r>
        </a:p>
      </dgm:t>
    </dgm:pt>
    <dgm:pt modelId="{A0372025-2273-4CF5-A618-04228CB843AC}" type="parTrans" cxnId="{F7E394F0-F3E5-43C2-A2E4-88821022BE91}">
      <dgm:prSet/>
      <dgm:spPr/>
      <dgm:t>
        <a:bodyPr/>
        <a:lstStyle/>
        <a:p>
          <a:endParaRPr lang="th-TH"/>
        </a:p>
      </dgm:t>
    </dgm:pt>
    <dgm:pt modelId="{A8273574-6AE4-4940-B887-64BCA06C2420}" type="sibTrans" cxnId="{F7E394F0-F3E5-43C2-A2E4-88821022BE91}">
      <dgm:prSet/>
      <dgm:spPr/>
      <dgm:t>
        <a:bodyPr/>
        <a:lstStyle/>
        <a:p>
          <a:endParaRPr lang="th-TH"/>
        </a:p>
      </dgm:t>
    </dgm:pt>
    <dgm:pt modelId="{07C172F8-F42A-4A4B-89FF-7F359F1A6824}">
      <dgm:prSet phldrT="[ข้อความ]" custT="1"/>
      <dgm:spPr>
        <a:xfrm rot="5400000">
          <a:off x="-137126" y="899656"/>
          <a:ext cx="914176" cy="639923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 b="1">
              <a:solidFill>
                <a:sysClr val="window" lastClr="FFFFFF"/>
              </a:solidFill>
              <a:latin typeface="TH SarabunPSK" pitchFamily="34" charset="-34"/>
              <a:ea typeface="+mn-ea"/>
              <a:cs typeface="TH SarabunPSK" pitchFamily="34" charset="-34"/>
            </a:rPr>
            <a:t>ไตรมาส 2</a:t>
          </a:r>
        </a:p>
      </dgm:t>
    </dgm:pt>
    <dgm:pt modelId="{AD4E44E1-064C-44F1-916D-BB03C0476271}" type="parTrans" cxnId="{AB5B0010-5C63-4A5B-A6DC-427686275C11}">
      <dgm:prSet/>
      <dgm:spPr/>
      <dgm:t>
        <a:bodyPr/>
        <a:lstStyle/>
        <a:p>
          <a:endParaRPr lang="th-TH"/>
        </a:p>
      </dgm:t>
    </dgm:pt>
    <dgm:pt modelId="{537192FD-455F-4C14-A570-0ACF48C2CC33}" type="sibTrans" cxnId="{AB5B0010-5C63-4A5B-A6DC-427686275C11}">
      <dgm:prSet/>
      <dgm:spPr/>
      <dgm:t>
        <a:bodyPr/>
        <a:lstStyle/>
        <a:p>
          <a:endParaRPr lang="th-TH"/>
        </a:p>
      </dgm:t>
    </dgm:pt>
    <dgm:pt modelId="{88B3A3F3-4C25-4331-8E94-EC08194CB37F}">
      <dgm:prSet phldrT="[ข้อความ]" custT="1"/>
      <dgm:spPr>
        <a:xfrm rot="5400000">
          <a:off x="2766054" y="-1363600"/>
          <a:ext cx="594214" cy="484647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ยศ.ทร</a:t>
          </a:r>
          <a:r>
            <a:rPr lang="th-TH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.</a:t>
          </a:r>
          <a:r>
            <a:rPr lang="th-TH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ประชุมชี้แจงความต้องการงบประมาณตามที่ </a:t>
          </a:r>
          <a:r>
            <a:rPr lang="th-TH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ทร</a:t>
          </a:r>
          <a:r>
            <a:rPr lang="th-TH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.สั่งการ</a:t>
          </a:r>
        </a:p>
      </dgm:t>
    </dgm:pt>
    <dgm:pt modelId="{5757878C-8B3A-4E66-9E37-4E052CCD36EC}" type="parTrans" cxnId="{62FE34F7-83F5-49F2-823D-7B2679C487A9}">
      <dgm:prSet/>
      <dgm:spPr/>
      <dgm:t>
        <a:bodyPr/>
        <a:lstStyle/>
        <a:p>
          <a:endParaRPr lang="th-TH"/>
        </a:p>
      </dgm:t>
    </dgm:pt>
    <dgm:pt modelId="{F94E9340-C3B2-43FF-893F-ABD7E57F0C75}" type="sibTrans" cxnId="{62FE34F7-83F5-49F2-823D-7B2679C487A9}">
      <dgm:prSet/>
      <dgm:spPr/>
      <dgm:t>
        <a:bodyPr/>
        <a:lstStyle/>
        <a:p>
          <a:endParaRPr lang="th-TH"/>
        </a:p>
      </dgm:t>
    </dgm:pt>
    <dgm:pt modelId="{9703080B-3942-4519-B781-0B12725D3805}">
      <dgm:prSet phldrT="[ข้อความ]" custT="1"/>
      <dgm:spPr>
        <a:xfrm rot="5400000">
          <a:off x="2766054" y="-1363600"/>
          <a:ext cx="594214" cy="484647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ทร.เสนอความต้องการงบประมาณถึงสำนักงบประมาณ</a:t>
          </a:r>
        </a:p>
      </dgm:t>
    </dgm:pt>
    <dgm:pt modelId="{65A8BFC7-6A72-4C22-94E3-AE642F1EBDB0}" type="parTrans" cxnId="{B23D3265-483C-4C2A-94E0-902E090D9D8C}">
      <dgm:prSet/>
      <dgm:spPr/>
      <dgm:t>
        <a:bodyPr/>
        <a:lstStyle/>
        <a:p>
          <a:endParaRPr lang="th-TH"/>
        </a:p>
      </dgm:t>
    </dgm:pt>
    <dgm:pt modelId="{2D58231F-8510-48E9-8BDB-555BD9231D16}" type="sibTrans" cxnId="{B23D3265-483C-4C2A-94E0-902E090D9D8C}">
      <dgm:prSet/>
      <dgm:spPr/>
      <dgm:t>
        <a:bodyPr/>
        <a:lstStyle/>
        <a:p>
          <a:endParaRPr lang="th-TH"/>
        </a:p>
      </dgm:t>
    </dgm:pt>
    <dgm:pt modelId="{98158B34-8D3C-4759-8678-04F38F1587B8}">
      <dgm:prSet phldrT="[ข้อความ]" custT="1"/>
      <dgm:spPr>
        <a:xfrm rot="5400000">
          <a:off x="-137126" y="1668132"/>
          <a:ext cx="914176" cy="639923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 b="1">
              <a:solidFill>
                <a:sysClr val="window" lastClr="FFFFFF"/>
              </a:solidFill>
              <a:latin typeface="TH SarabunPSK" pitchFamily="34" charset="-34"/>
              <a:ea typeface="+mn-ea"/>
              <a:cs typeface="TH SarabunPSK" pitchFamily="34" charset="-34"/>
            </a:rPr>
            <a:t>ไตรมาส 3</a:t>
          </a:r>
        </a:p>
      </dgm:t>
    </dgm:pt>
    <dgm:pt modelId="{DDCBBA08-4047-49E2-BA07-D2485AB3FF73}" type="parTrans" cxnId="{BBEA0D65-2F8A-4155-9D5C-A76C94018C41}">
      <dgm:prSet/>
      <dgm:spPr/>
      <dgm:t>
        <a:bodyPr/>
        <a:lstStyle/>
        <a:p>
          <a:endParaRPr lang="th-TH"/>
        </a:p>
      </dgm:t>
    </dgm:pt>
    <dgm:pt modelId="{542AA0F0-F552-48A3-955E-418A7801AECE}" type="sibTrans" cxnId="{BBEA0D65-2F8A-4155-9D5C-A76C94018C41}">
      <dgm:prSet/>
      <dgm:spPr/>
      <dgm:t>
        <a:bodyPr/>
        <a:lstStyle/>
        <a:p>
          <a:endParaRPr lang="th-TH"/>
        </a:p>
      </dgm:t>
    </dgm:pt>
    <dgm:pt modelId="{860B52F0-C4B7-4ED0-8333-F22F9B3DB6E0}">
      <dgm:prSet phldrT="[ข้อความ]" custT="1"/>
      <dgm:spPr>
        <a:xfrm rot="5400000">
          <a:off x="2766054" y="-602437"/>
          <a:ext cx="594214" cy="484647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พ.ร.บ.งบประมาณรายจ่ายได้รับการอนุมัติจากรัฐบาล</a:t>
          </a:r>
        </a:p>
      </dgm:t>
    </dgm:pt>
    <dgm:pt modelId="{82E7ABBC-BE02-46DB-B814-921C430B79D6}" type="parTrans" cxnId="{96BB07E9-E6E0-4328-9407-433572F109FE}">
      <dgm:prSet/>
      <dgm:spPr/>
      <dgm:t>
        <a:bodyPr/>
        <a:lstStyle/>
        <a:p>
          <a:endParaRPr lang="th-TH"/>
        </a:p>
      </dgm:t>
    </dgm:pt>
    <dgm:pt modelId="{E5A40472-9A7E-41AF-B016-4626B6963B37}" type="sibTrans" cxnId="{96BB07E9-E6E0-4328-9407-433572F109FE}">
      <dgm:prSet/>
      <dgm:spPr/>
      <dgm:t>
        <a:bodyPr/>
        <a:lstStyle/>
        <a:p>
          <a:endParaRPr lang="th-TH"/>
        </a:p>
      </dgm:t>
    </dgm:pt>
    <dgm:pt modelId="{BD444AD5-071F-4937-931E-E72AC1C698DF}">
      <dgm:prSet phldrT="[ข้อความ]" custT="1"/>
      <dgm:spPr>
        <a:xfrm rot="5400000">
          <a:off x="2766054" y="-602437"/>
          <a:ext cx="594214" cy="484647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ทร.จัดทำแผนปฏิบัติราชการประจำปีของ ทร.ตามวงเงินที่ได้รับจัดสรรจากสำนัก งป.</a:t>
          </a:r>
        </a:p>
      </dgm:t>
    </dgm:pt>
    <dgm:pt modelId="{F7B39695-353D-4ECD-92BA-057CEAD66C67}" type="parTrans" cxnId="{B92BEE10-AD79-44F7-B5E5-BE9828131D50}">
      <dgm:prSet/>
      <dgm:spPr/>
      <dgm:t>
        <a:bodyPr/>
        <a:lstStyle/>
        <a:p>
          <a:endParaRPr lang="th-TH"/>
        </a:p>
      </dgm:t>
    </dgm:pt>
    <dgm:pt modelId="{8559FDCA-D671-41A5-B28D-F6AFE0E861CE}" type="sibTrans" cxnId="{B92BEE10-AD79-44F7-B5E5-BE9828131D50}">
      <dgm:prSet/>
      <dgm:spPr/>
      <dgm:t>
        <a:bodyPr/>
        <a:lstStyle/>
        <a:p>
          <a:endParaRPr lang="th-TH"/>
        </a:p>
      </dgm:t>
    </dgm:pt>
    <dgm:pt modelId="{CE77C53B-075B-495B-98DD-56548E439BBF}">
      <dgm:prSet custT="1"/>
      <dgm:spPr>
        <a:xfrm rot="5400000">
          <a:off x="-137126" y="2421982"/>
          <a:ext cx="914176" cy="639923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 b="1">
              <a:solidFill>
                <a:sysClr val="window" lastClr="FFFFFF"/>
              </a:solidFill>
              <a:latin typeface="TH SarabunPSK" pitchFamily="34" charset="-34"/>
              <a:ea typeface="+mn-ea"/>
              <a:cs typeface="TH SarabunPSK" pitchFamily="34" charset="-34"/>
            </a:rPr>
            <a:t>ไตรมาส 4</a:t>
          </a:r>
        </a:p>
      </dgm:t>
    </dgm:pt>
    <dgm:pt modelId="{B1D78711-01E3-4B7C-ADFB-2E04913F3D0D}" type="parTrans" cxnId="{D4673B21-03A5-4E25-A8FE-BA194E94FD61}">
      <dgm:prSet/>
      <dgm:spPr/>
      <dgm:t>
        <a:bodyPr/>
        <a:lstStyle/>
        <a:p>
          <a:endParaRPr lang="th-TH"/>
        </a:p>
      </dgm:t>
    </dgm:pt>
    <dgm:pt modelId="{038CBE00-F2EE-4A16-83D7-F20827DF0F9A}" type="sibTrans" cxnId="{D4673B21-03A5-4E25-A8FE-BA194E94FD61}">
      <dgm:prSet/>
      <dgm:spPr/>
      <dgm:t>
        <a:bodyPr/>
        <a:lstStyle/>
        <a:p>
          <a:endParaRPr lang="th-TH"/>
        </a:p>
      </dgm:t>
    </dgm:pt>
    <dgm:pt modelId="{A6C14AC5-6E80-46AB-944C-8792769294BC}">
      <dgm:prSet custT="1"/>
      <dgm:spPr>
        <a:xfrm rot="5400000">
          <a:off x="2766054" y="158724"/>
          <a:ext cx="594214" cy="484647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th-TH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นขต.ทร.จัดทำแผนปฏิบัติราชการประจำปีของหน่วยตามวงเงินที่ได้รับจัดสรรจาก ทร. เสนอ ทร.อนุมัติ</a:t>
          </a:r>
        </a:p>
      </dgm:t>
    </dgm:pt>
    <dgm:pt modelId="{C23CD744-70EF-42CD-994B-518F7E8C05E7}" type="parTrans" cxnId="{EB11E753-289F-4D09-B04F-72469794F39C}">
      <dgm:prSet/>
      <dgm:spPr/>
      <dgm:t>
        <a:bodyPr/>
        <a:lstStyle/>
        <a:p>
          <a:endParaRPr lang="th-TH"/>
        </a:p>
      </dgm:t>
    </dgm:pt>
    <dgm:pt modelId="{6E263441-2830-4FED-811B-D5877150DD57}" type="sibTrans" cxnId="{EB11E753-289F-4D09-B04F-72469794F39C}">
      <dgm:prSet/>
      <dgm:spPr/>
      <dgm:t>
        <a:bodyPr/>
        <a:lstStyle/>
        <a:p>
          <a:endParaRPr lang="th-TH"/>
        </a:p>
      </dgm:t>
    </dgm:pt>
    <dgm:pt modelId="{87596ADF-B9FC-42D0-AA59-EC8E4CD1C0A7}" type="pres">
      <dgm:prSet presAssocID="{EA829A94-C991-45B2-B76B-92EDA8C3DE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8B82337-0630-4847-B6DE-28C1FCA89254}" type="pres">
      <dgm:prSet presAssocID="{AA192FCC-F25B-4F97-A4F3-8D31BB42FED1}" presName="composite" presStyleCnt="0"/>
      <dgm:spPr/>
    </dgm:pt>
    <dgm:pt modelId="{F2A1D2E7-E7D1-45CB-A1F3-AD849FB8FA57}" type="pres">
      <dgm:prSet presAssocID="{AA192FCC-F25B-4F97-A4F3-8D31BB42FED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A5B75D-8E0A-41E5-9AAE-2CFEF8224790}" type="pres">
      <dgm:prSet presAssocID="{AA192FCC-F25B-4F97-A4F3-8D31BB42FED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30033E-843D-4DDD-A314-65E8D8EA9C09}" type="pres">
      <dgm:prSet presAssocID="{C24A5B85-2FFB-416A-94AB-22545471A7A1}" presName="sp" presStyleCnt="0"/>
      <dgm:spPr/>
    </dgm:pt>
    <dgm:pt modelId="{2D237880-F3FA-4CB4-B294-A5D771A5CCA9}" type="pres">
      <dgm:prSet presAssocID="{07C172F8-F42A-4A4B-89FF-7F359F1A6824}" presName="composite" presStyleCnt="0"/>
      <dgm:spPr/>
    </dgm:pt>
    <dgm:pt modelId="{FDC2AF14-C3AB-4574-B7D7-19473D0A75BE}" type="pres">
      <dgm:prSet presAssocID="{07C172F8-F42A-4A4B-89FF-7F359F1A682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9F96B2-B985-4472-B689-B8365EF3E1FE}" type="pres">
      <dgm:prSet presAssocID="{07C172F8-F42A-4A4B-89FF-7F359F1A682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D77675-7612-4F86-AF6F-14980A93A879}" type="pres">
      <dgm:prSet presAssocID="{537192FD-455F-4C14-A570-0ACF48C2CC33}" presName="sp" presStyleCnt="0"/>
      <dgm:spPr/>
    </dgm:pt>
    <dgm:pt modelId="{F0C3D3F9-3F21-4BAE-B72E-7DD9ACCD8FC6}" type="pres">
      <dgm:prSet presAssocID="{98158B34-8D3C-4759-8678-04F38F1587B8}" presName="composite" presStyleCnt="0"/>
      <dgm:spPr/>
    </dgm:pt>
    <dgm:pt modelId="{A734A8AB-750B-4344-8696-693BED789ACA}" type="pres">
      <dgm:prSet presAssocID="{98158B34-8D3C-4759-8678-04F38F1587B8}" presName="parentText" presStyleLbl="alignNode1" presStyleIdx="2" presStyleCnt="4" custLinFactNeighborX="0" custLinFactNeighborY="80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38CEE5-BE37-4D79-BC85-88F2837048C8}" type="pres">
      <dgm:prSet presAssocID="{98158B34-8D3C-4759-8678-04F38F1587B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2DFFF2-E119-4674-BDED-077CF51DE187}" type="pres">
      <dgm:prSet presAssocID="{542AA0F0-F552-48A3-955E-418A7801AECE}" presName="sp" presStyleCnt="0"/>
      <dgm:spPr/>
    </dgm:pt>
    <dgm:pt modelId="{1DCC15AB-A3B2-49D1-95EC-3784F371B660}" type="pres">
      <dgm:prSet presAssocID="{CE77C53B-075B-495B-98DD-56548E439BBF}" presName="composite" presStyleCnt="0"/>
      <dgm:spPr/>
    </dgm:pt>
    <dgm:pt modelId="{DEFC937D-6CB5-4B8D-8D28-F8FFDD69003F}" type="pres">
      <dgm:prSet presAssocID="{CE77C53B-075B-495B-98DD-56548E439BB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F537CC-056C-4307-9021-4D565E5C3310}" type="pres">
      <dgm:prSet presAssocID="{CE77C53B-075B-495B-98DD-56548E439BB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AB12224-DD84-4CBC-B848-0975D418ADCA}" type="presOf" srcId="{AA192FCC-F25B-4F97-A4F3-8D31BB42FED1}" destId="{F2A1D2E7-E7D1-45CB-A1F3-AD849FB8FA57}" srcOrd="0" destOrd="0" presId="urn:microsoft.com/office/officeart/2005/8/layout/chevron2"/>
    <dgm:cxn modelId="{9210732D-9C8C-43B9-B3F5-4A4215310F4C}" type="presOf" srcId="{88B3A3F3-4C25-4331-8E94-EC08194CB37F}" destId="{D19F96B2-B985-4472-B689-B8365EF3E1FE}" srcOrd="0" destOrd="0" presId="urn:microsoft.com/office/officeart/2005/8/layout/chevron2"/>
    <dgm:cxn modelId="{AB5B0010-5C63-4A5B-A6DC-427686275C11}" srcId="{EA829A94-C991-45B2-B76B-92EDA8C3DE50}" destId="{07C172F8-F42A-4A4B-89FF-7F359F1A6824}" srcOrd="1" destOrd="0" parTransId="{AD4E44E1-064C-44F1-916D-BB03C0476271}" sibTransId="{537192FD-455F-4C14-A570-0ACF48C2CC33}"/>
    <dgm:cxn modelId="{0A7B1DCF-8CBB-43C3-947C-701299263D46}" type="presOf" srcId="{860B52F0-C4B7-4ED0-8333-F22F9B3DB6E0}" destId="{BE38CEE5-BE37-4D79-BC85-88F2837048C8}" srcOrd="0" destOrd="0" presId="urn:microsoft.com/office/officeart/2005/8/layout/chevron2"/>
    <dgm:cxn modelId="{EB11E753-289F-4D09-B04F-72469794F39C}" srcId="{CE77C53B-075B-495B-98DD-56548E439BBF}" destId="{A6C14AC5-6E80-46AB-944C-8792769294BC}" srcOrd="0" destOrd="0" parTransId="{C23CD744-70EF-42CD-994B-518F7E8C05E7}" sibTransId="{6E263441-2830-4FED-811B-D5877150DD57}"/>
    <dgm:cxn modelId="{4EA49535-E762-47B7-BD8A-307F0A1F1E6C}" type="presOf" srcId="{A6C14AC5-6E80-46AB-944C-8792769294BC}" destId="{3CF537CC-056C-4307-9021-4D565E5C3310}" srcOrd="0" destOrd="0" presId="urn:microsoft.com/office/officeart/2005/8/layout/chevron2"/>
    <dgm:cxn modelId="{21754CFD-E396-4F10-B953-B4AA9F820773}" type="presOf" srcId="{EA829A94-C991-45B2-B76B-92EDA8C3DE50}" destId="{87596ADF-B9FC-42D0-AA59-EC8E4CD1C0A7}" srcOrd="0" destOrd="0" presId="urn:microsoft.com/office/officeart/2005/8/layout/chevron2"/>
    <dgm:cxn modelId="{D4673B21-03A5-4E25-A8FE-BA194E94FD61}" srcId="{EA829A94-C991-45B2-B76B-92EDA8C3DE50}" destId="{CE77C53B-075B-495B-98DD-56548E439BBF}" srcOrd="3" destOrd="0" parTransId="{B1D78711-01E3-4B7C-ADFB-2E04913F3D0D}" sibTransId="{038CBE00-F2EE-4A16-83D7-F20827DF0F9A}"/>
    <dgm:cxn modelId="{396F5697-CFC0-4B1E-9194-C42C32BCCD1F}" type="presOf" srcId="{98158B34-8D3C-4759-8678-04F38F1587B8}" destId="{A734A8AB-750B-4344-8696-693BED789ACA}" srcOrd="0" destOrd="0" presId="urn:microsoft.com/office/officeart/2005/8/layout/chevron2"/>
    <dgm:cxn modelId="{4BC27BAA-72FD-426F-BA35-A57927D736D1}" type="presOf" srcId="{07C172F8-F42A-4A4B-89FF-7F359F1A6824}" destId="{FDC2AF14-C3AB-4574-B7D7-19473D0A75BE}" srcOrd="0" destOrd="0" presId="urn:microsoft.com/office/officeart/2005/8/layout/chevron2"/>
    <dgm:cxn modelId="{5CBAB13F-1187-46DD-8E77-FB3E0F15B43D}" type="presOf" srcId="{9703080B-3942-4519-B781-0B12725D3805}" destId="{D19F96B2-B985-4472-B689-B8365EF3E1FE}" srcOrd="0" destOrd="1" presId="urn:microsoft.com/office/officeart/2005/8/layout/chevron2"/>
    <dgm:cxn modelId="{B68A11BC-FA3F-42B5-9302-29605F30A334}" srcId="{AA192FCC-F25B-4F97-A4F3-8D31BB42FED1}" destId="{C8833134-596A-4136-AE8B-EE9B28CE5C27}" srcOrd="0" destOrd="0" parTransId="{43EAC473-F042-4481-9B0D-38D1C3434060}" sibTransId="{45D86D6B-7595-47F9-ACC1-1BA6E826D363}"/>
    <dgm:cxn modelId="{B23D3265-483C-4C2A-94E0-902E090D9D8C}" srcId="{07C172F8-F42A-4A4B-89FF-7F359F1A6824}" destId="{9703080B-3942-4519-B781-0B12725D3805}" srcOrd="1" destOrd="0" parTransId="{65A8BFC7-6A72-4C22-94E3-AE642F1EBDB0}" sibTransId="{2D58231F-8510-48E9-8BDB-555BD9231D16}"/>
    <dgm:cxn modelId="{96BB07E9-E6E0-4328-9407-433572F109FE}" srcId="{98158B34-8D3C-4759-8678-04F38F1587B8}" destId="{860B52F0-C4B7-4ED0-8333-F22F9B3DB6E0}" srcOrd="0" destOrd="0" parTransId="{82E7ABBC-BE02-46DB-B814-921C430B79D6}" sibTransId="{E5A40472-9A7E-41AF-B016-4626B6963B37}"/>
    <dgm:cxn modelId="{B5B7F7CF-5400-4E04-A453-E3835DD94C1F}" type="presOf" srcId="{F2683162-DDA6-4C98-A7CF-F2DD49F031DC}" destId="{31A5B75D-8E0A-41E5-9AAE-2CFEF8224790}" srcOrd="0" destOrd="1" presId="urn:microsoft.com/office/officeart/2005/8/layout/chevron2"/>
    <dgm:cxn modelId="{77DDB41B-B320-4348-B8EB-C3F06E980F5E}" type="presOf" srcId="{CE77C53B-075B-495B-98DD-56548E439BBF}" destId="{DEFC937D-6CB5-4B8D-8D28-F8FFDD69003F}" srcOrd="0" destOrd="0" presId="urn:microsoft.com/office/officeart/2005/8/layout/chevron2"/>
    <dgm:cxn modelId="{56420043-E769-4536-B44E-18CBCB5E6D8A}" type="presOf" srcId="{BD444AD5-071F-4937-931E-E72AC1C698DF}" destId="{BE38CEE5-BE37-4D79-BC85-88F2837048C8}" srcOrd="0" destOrd="1" presId="urn:microsoft.com/office/officeart/2005/8/layout/chevron2"/>
    <dgm:cxn modelId="{62FE34F7-83F5-49F2-823D-7B2679C487A9}" srcId="{07C172F8-F42A-4A4B-89FF-7F359F1A6824}" destId="{88B3A3F3-4C25-4331-8E94-EC08194CB37F}" srcOrd="0" destOrd="0" parTransId="{5757878C-8B3A-4E66-9E37-4E052CCD36EC}" sibTransId="{F94E9340-C3B2-43FF-893F-ABD7E57F0C75}"/>
    <dgm:cxn modelId="{BBEA0D65-2F8A-4155-9D5C-A76C94018C41}" srcId="{EA829A94-C991-45B2-B76B-92EDA8C3DE50}" destId="{98158B34-8D3C-4759-8678-04F38F1587B8}" srcOrd="2" destOrd="0" parTransId="{DDCBBA08-4047-49E2-BA07-D2485AB3FF73}" sibTransId="{542AA0F0-F552-48A3-955E-418A7801AECE}"/>
    <dgm:cxn modelId="{51603815-8D24-4CDF-8B9C-5AAE67A2F594}" type="presOf" srcId="{C8833134-596A-4136-AE8B-EE9B28CE5C27}" destId="{31A5B75D-8E0A-41E5-9AAE-2CFEF8224790}" srcOrd="0" destOrd="0" presId="urn:microsoft.com/office/officeart/2005/8/layout/chevron2"/>
    <dgm:cxn modelId="{F7E394F0-F3E5-43C2-A2E4-88821022BE91}" srcId="{AA192FCC-F25B-4F97-A4F3-8D31BB42FED1}" destId="{F2683162-DDA6-4C98-A7CF-F2DD49F031DC}" srcOrd="1" destOrd="0" parTransId="{A0372025-2273-4CF5-A618-04228CB843AC}" sibTransId="{A8273574-6AE4-4940-B887-64BCA06C2420}"/>
    <dgm:cxn modelId="{B92BEE10-AD79-44F7-B5E5-BE9828131D50}" srcId="{98158B34-8D3C-4759-8678-04F38F1587B8}" destId="{BD444AD5-071F-4937-931E-E72AC1C698DF}" srcOrd="1" destOrd="0" parTransId="{F7B39695-353D-4ECD-92BA-057CEAD66C67}" sibTransId="{8559FDCA-D671-41A5-B28D-F6AFE0E861CE}"/>
    <dgm:cxn modelId="{5896F29D-2867-4EF4-9B78-B4041823D886}" srcId="{EA829A94-C991-45B2-B76B-92EDA8C3DE50}" destId="{AA192FCC-F25B-4F97-A4F3-8D31BB42FED1}" srcOrd="0" destOrd="0" parTransId="{24F085E5-A442-41D9-84BF-0AF93745A0EC}" sibTransId="{C24A5B85-2FFB-416A-94AB-22545471A7A1}"/>
    <dgm:cxn modelId="{4DBCB2D5-98C8-4FA6-A0D0-218AFBECFBCE}" type="presParOf" srcId="{87596ADF-B9FC-42D0-AA59-EC8E4CD1C0A7}" destId="{88B82337-0630-4847-B6DE-28C1FCA89254}" srcOrd="0" destOrd="0" presId="urn:microsoft.com/office/officeart/2005/8/layout/chevron2"/>
    <dgm:cxn modelId="{078F9B15-52A6-413C-A9BF-074F4D6567C5}" type="presParOf" srcId="{88B82337-0630-4847-B6DE-28C1FCA89254}" destId="{F2A1D2E7-E7D1-45CB-A1F3-AD849FB8FA57}" srcOrd="0" destOrd="0" presId="urn:microsoft.com/office/officeart/2005/8/layout/chevron2"/>
    <dgm:cxn modelId="{E8F4DB34-8AA9-4A46-A3FA-527FEF356E1B}" type="presParOf" srcId="{88B82337-0630-4847-B6DE-28C1FCA89254}" destId="{31A5B75D-8E0A-41E5-9AAE-2CFEF8224790}" srcOrd="1" destOrd="0" presId="urn:microsoft.com/office/officeart/2005/8/layout/chevron2"/>
    <dgm:cxn modelId="{6F59E624-026E-4407-AC38-7A391CE1B47C}" type="presParOf" srcId="{87596ADF-B9FC-42D0-AA59-EC8E4CD1C0A7}" destId="{E930033E-843D-4DDD-A314-65E8D8EA9C09}" srcOrd="1" destOrd="0" presId="urn:microsoft.com/office/officeart/2005/8/layout/chevron2"/>
    <dgm:cxn modelId="{3D100798-730D-4039-AFBF-E481E954D3CD}" type="presParOf" srcId="{87596ADF-B9FC-42D0-AA59-EC8E4CD1C0A7}" destId="{2D237880-F3FA-4CB4-B294-A5D771A5CCA9}" srcOrd="2" destOrd="0" presId="urn:microsoft.com/office/officeart/2005/8/layout/chevron2"/>
    <dgm:cxn modelId="{99286154-71BD-4ACC-A1DD-05EDDDEFC70D}" type="presParOf" srcId="{2D237880-F3FA-4CB4-B294-A5D771A5CCA9}" destId="{FDC2AF14-C3AB-4574-B7D7-19473D0A75BE}" srcOrd="0" destOrd="0" presId="urn:microsoft.com/office/officeart/2005/8/layout/chevron2"/>
    <dgm:cxn modelId="{BB5BBF85-29A7-4DF2-9AC5-6396BF5D2A5E}" type="presParOf" srcId="{2D237880-F3FA-4CB4-B294-A5D771A5CCA9}" destId="{D19F96B2-B985-4472-B689-B8365EF3E1FE}" srcOrd="1" destOrd="0" presId="urn:microsoft.com/office/officeart/2005/8/layout/chevron2"/>
    <dgm:cxn modelId="{361E01B6-873C-4F44-884D-5104B4849003}" type="presParOf" srcId="{87596ADF-B9FC-42D0-AA59-EC8E4CD1C0A7}" destId="{E0D77675-7612-4F86-AF6F-14980A93A879}" srcOrd="3" destOrd="0" presId="urn:microsoft.com/office/officeart/2005/8/layout/chevron2"/>
    <dgm:cxn modelId="{E18C5F33-4226-4B86-B956-2998C6415F7E}" type="presParOf" srcId="{87596ADF-B9FC-42D0-AA59-EC8E4CD1C0A7}" destId="{F0C3D3F9-3F21-4BAE-B72E-7DD9ACCD8FC6}" srcOrd="4" destOrd="0" presId="urn:microsoft.com/office/officeart/2005/8/layout/chevron2"/>
    <dgm:cxn modelId="{A233BF39-2A7F-4CBC-BB55-A57F5E058D26}" type="presParOf" srcId="{F0C3D3F9-3F21-4BAE-B72E-7DD9ACCD8FC6}" destId="{A734A8AB-750B-4344-8696-693BED789ACA}" srcOrd="0" destOrd="0" presId="urn:microsoft.com/office/officeart/2005/8/layout/chevron2"/>
    <dgm:cxn modelId="{F8011AE0-5229-406E-9C9E-9885427DFF72}" type="presParOf" srcId="{F0C3D3F9-3F21-4BAE-B72E-7DD9ACCD8FC6}" destId="{BE38CEE5-BE37-4D79-BC85-88F2837048C8}" srcOrd="1" destOrd="0" presId="urn:microsoft.com/office/officeart/2005/8/layout/chevron2"/>
    <dgm:cxn modelId="{21039D35-78F5-4114-8E6C-04D41653B50B}" type="presParOf" srcId="{87596ADF-B9FC-42D0-AA59-EC8E4CD1C0A7}" destId="{082DFFF2-E119-4674-BDED-077CF51DE187}" srcOrd="5" destOrd="0" presId="urn:microsoft.com/office/officeart/2005/8/layout/chevron2"/>
    <dgm:cxn modelId="{18FC054B-909B-4890-8BCC-6E4A880B6852}" type="presParOf" srcId="{87596ADF-B9FC-42D0-AA59-EC8E4CD1C0A7}" destId="{1DCC15AB-A3B2-49D1-95EC-3784F371B660}" srcOrd="6" destOrd="0" presId="urn:microsoft.com/office/officeart/2005/8/layout/chevron2"/>
    <dgm:cxn modelId="{93FB1627-9698-4500-856F-669EA6AECC04}" type="presParOf" srcId="{1DCC15AB-A3B2-49D1-95EC-3784F371B660}" destId="{DEFC937D-6CB5-4B8D-8D28-F8FFDD69003F}" srcOrd="0" destOrd="0" presId="urn:microsoft.com/office/officeart/2005/8/layout/chevron2"/>
    <dgm:cxn modelId="{9EF9365D-700B-4131-8551-B81A52967567}" type="presParOf" srcId="{1DCC15AB-A3B2-49D1-95EC-3784F371B660}" destId="{3CF537CC-056C-4307-9021-4D565E5C33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1D2E7-E7D1-45CB-A1F3-AD849FB8FA57}">
      <dsp:nvSpPr>
        <dsp:cNvPr id="0" name=""/>
        <dsp:cNvSpPr/>
      </dsp:nvSpPr>
      <dsp:spPr>
        <a:xfrm rot="5400000">
          <a:off x="-218740" y="219471"/>
          <a:ext cx="1458267" cy="102078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>
              <a:solidFill>
                <a:sysClr val="window" lastClr="FFFFFF"/>
              </a:solidFill>
              <a:latin typeface="TH SarabunPSK" pitchFamily="34" charset="-34"/>
              <a:ea typeface="+mn-ea"/>
              <a:cs typeface="TH SarabunPSK" pitchFamily="34" charset="-34"/>
            </a:rPr>
            <a:t>ไตรมาส 1</a:t>
          </a:r>
        </a:p>
      </dsp:txBody>
      <dsp:txXfrm rot="-5400000">
        <a:off x="1" y="511125"/>
        <a:ext cx="1020787" cy="437480"/>
      </dsp:txXfrm>
    </dsp:sp>
    <dsp:sp modelId="{31A5B75D-8E0A-41E5-9AAE-2CFEF8224790}">
      <dsp:nvSpPr>
        <dsp:cNvPr id="0" name=""/>
        <dsp:cNvSpPr/>
      </dsp:nvSpPr>
      <dsp:spPr>
        <a:xfrm rot="5400000">
          <a:off x="3888884" y="-2867366"/>
          <a:ext cx="947873" cy="668406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ยศ.ทร. รวบรวมความต้องการงบประมาณของ นขต.ยศ.ทร.ตามด้านต่างๆ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เสนอความต้องการงบประมาณถึง ทร.</a:t>
          </a:r>
        </a:p>
      </dsp:txBody>
      <dsp:txXfrm rot="-5400000">
        <a:off x="1020787" y="47002"/>
        <a:ext cx="6637797" cy="855331"/>
      </dsp:txXfrm>
    </dsp:sp>
    <dsp:sp modelId="{FDC2AF14-C3AB-4574-B7D7-19473D0A75BE}">
      <dsp:nvSpPr>
        <dsp:cNvPr id="0" name=""/>
        <dsp:cNvSpPr/>
      </dsp:nvSpPr>
      <dsp:spPr>
        <a:xfrm rot="5400000">
          <a:off x="-218740" y="1533094"/>
          <a:ext cx="1458267" cy="102078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>
              <a:solidFill>
                <a:sysClr val="window" lastClr="FFFFFF"/>
              </a:solidFill>
              <a:latin typeface="TH SarabunPSK" pitchFamily="34" charset="-34"/>
              <a:ea typeface="+mn-ea"/>
              <a:cs typeface="TH SarabunPSK" pitchFamily="34" charset="-34"/>
            </a:rPr>
            <a:t>ไตรมาส 2</a:t>
          </a:r>
        </a:p>
      </dsp:txBody>
      <dsp:txXfrm rot="-5400000">
        <a:off x="1" y="1824748"/>
        <a:ext cx="1020787" cy="437480"/>
      </dsp:txXfrm>
    </dsp:sp>
    <dsp:sp modelId="{D19F96B2-B985-4472-B689-B8365EF3E1FE}">
      <dsp:nvSpPr>
        <dsp:cNvPr id="0" name=""/>
        <dsp:cNvSpPr/>
      </dsp:nvSpPr>
      <dsp:spPr>
        <a:xfrm rot="5400000">
          <a:off x="3888884" y="-1553742"/>
          <a:ext cx="947873" cy="668406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ยศ.ทร</a:t>
          </a:r>
          <a:r>
            <a:rPr lang="th-TH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.</a:t>
          </a:r>
          <a:r>
            <a:rPr lang="th-TH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ประชุมชี้แจงความต้องการงบประมาณตามที่ </a:t>
          </a:r>
          <a:r>
            <a:rPr lang="th-TH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ทร</a:t>
          </a:r>
          <a:r>
            <a:rPr lang="th-TH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.สั่งการ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ทร.เสนอความต้องการงบประมาณถึงสำนักงบประมาณ</a:t>
          </a:r>
        </a:p>
      </dsp:txBody>
      <dsp:txXfrm rot="-5400000">
        <a:off x="1020787" y="1360626"/>
        <a:ext cx="6637797" cy="855331"/>
      </dsp:txXfrm>
    </dsp:sp>
    <dsp:sp modelId="{A734A8AB-750B-4344-8696-693BED789ACA}">
      <dsp:nvSpPr>
        <dsp:cNvPr id="0" name=""/>
        <dsp:cNvSpPr/>
      </dsp:nvSpPr>
      <dsp:spPr>
        <a:xfrm rot="5400000">
          <a:off x="-218740" y="2858384"/>
          <a:ext cx="1458267" cy="102078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>
              <a:solidFill>
                <a:sysClr val="window" lastClr="FFFFFF"/>
              </a:solidFill>
              <a:latin typeface="TH SarabunPSK" pitchFamily="34" charset="-34"/>
              <a:ea typeface="+mn-ea"/>
              <a:cs typeface="TH SarabunPSK" pitchFamily="34" charset="-34"/>
            </a:rPr>
            <a:t>ไตรมาส 3</a:t>
          </a:r>
        </a:p>
      </dsp:txBody>
      <dsp:txXfrm rot="-5400000">
        <a:off x="1" y="3150038"/>
        <a:ext cx="1020787" cy="437480"/>
      </dsp:txXfrm>
    </dsp:sp>
    <dsp:sp modelId="{BE38CEE5-BE37-4D79-BC85-88F2837048C8}">
      <dsp:nvSpPr>
        <dsp:cNvPr id="0" name=""/>
        <dsp:cNvSpPr/>
      </dsp:nvSpPr>
      <dsp:spPr>
        <a:xfrm rot="5400000">
          <a:off x="3888884" y="-240119"/>
          <a:ext cx="947873" cy="668406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พ.ร.บ.งบประมาณรายจ่ายได้รับการอนุมัติจากรัฐบาล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ทร.จัดทำแผนปฏิบัติราชการประจำปีของ ทร.ตามวงเงินที่ได้รับจัดสรรจากสำนัก งป.</a:t>
          </a:r>
        </a:p>
      </dsp:txBody>
      <dsp:txXfrm rot="-5400000">
        <a:off x="1020787" y="2674249"/>
        <a:ext cx="6637797" cy="855331"/>
      </dsp:txXfrm>
    </dsp:sp>
    <dsp:sp modelId="{DEFC937D-6CB5-4B8D-8D28-F8FFDD69003F}">
      <dsp:nvSpPr>
        <dsp:cNvPr id="0" name=""/>
        <dsp:cNvSpPr/>
      </dsp:nvSpPr>
      <dsp:spPr>
        <a:xfrm rot="5400000">
          <a:off x="-218740" y="4160341"/>
          <a:ext cx="1458267" cy="1020787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>
              <a:solidFill>
                <a:sysClr val="window" lastClr="FFFFFF"/>
              </a:solidFill>
              <a:latin typeface="TH SarabunPSK" pitchFamily="34" charset="-34"/>
              <a:ea typeface="+mn-ea"/>
              <a:cs typeface="TH SarabunPSK" pitchFamily="34" charset="-34"/>
            </a:rPr>
            <a:t>ไตรมาส 4</a:t>
          </a:r>
        </a:p>
      </dsp:txBody>
      <dsp:txXfrm rot="-5400000">
        <a:off x="1" y="4451995"/>
        <a:ext cx="1020787" cy="437480"/>
      </dsp:txXfrm>
    </dsp:sp>
    <dsp:sp modelId="{3CF537CC-056C-4307-9021-4D565E5C3310}">
      <dsp:nvSpPr>
        <dsp:cNvPr id="0" name=""/>
        <dsp:cNvSpPr/>
      </dsp:nvSpPr>
      <dsp:spPr>
        <a:xfrm rot="5400000">
          <a:off x="3888884" y="1073503"/>
          <a:ext cx="947873" cy="668406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PSK" pitchFamily="34" charset="-34"/>
              <a:ea typeface="+mn-ea"/>
              <a:cs typeface="TH SarabunPSK" pitchFamily="34" charset="-34"/>
            </a:rPr>
            <a:t>นขต.ทร.จัดทำแผนปฏิบัติราชการประจำปีของหน่วยตามวงเงินที่ได้รับจัดสรรจาก ทร. เสนอ ทร.อนุมัติ</a:t>
          </a:r>
        </a:p>
      </dsp:txBody>
      <dsp:txXfrm rot="-5400000">
        <a:off x="1020787" y="3987872"/>
        <a:ext cx="6637797" cy="855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9445D-FF65-4006-8A3B-52682502105A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C520-7854-4607-9820-9516DBAF97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250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ERP </a:t>
            </a:r>
            <a:r>
              <a:rPr lang="th-TH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คือ การบูร</a:t>
            </a:r>
            <a:r>
              <a:rPr lang="th-TH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ณา</a:t>
            </a:r>
            <a:r>
              <a:rPr lang="th-TH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การระบบงานต่างๆ เข้าด้วยกัน ตั้งแต่การจัดซื้อ จัดจ้าง การผลิต การขาย บัญชีการเงิน และการบริหารบุคคล ซึ่งแต่ละส่วนงานจะมีความเชื่อมโยงในด้าน การไหลของวัตถุดิบสินค้า (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flow) </a:t>
            </a:r>
            <a:r>
              <a:rPr lang="th-TH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และการไหลของข้อมูล (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flow) ERP </a:t>
            </a:r>
            <a:r>
              <a:rPr lang="th-TH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ทำหน้าที่เป็นระบบการจัดการข้อมูล ซึ่งจะทำให้การบริหารจัดการงานในกิจกรรมต่างๆ ที่เชื่อมโยงกันให้ผลลัพธ์ออกมาดีที่สุด พร้อมกับสามารถรับรู้สถานการณ์และปัญหาของงานต่างๆ ได้ทันที ทำให้สามารถตัดสินใจแก้ปัญหาองค์กรได้อย่างรวดเร็ว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C520-7854-4607-9820-9516DBAF970B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712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293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406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141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207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35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391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774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687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22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50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917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E60F-C518-4669-8F11-B3AACF5EDA9B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79B2-9FEC-4B57-BEA9-9545CC5018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97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23510" y="548680"/>
            <a:ext cx="6624735" cy="11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4400" b="1" dirty="0">
                <a:solidFill>
                  <a:srgbClr val="003300"/>
                </a:solidFill>
                <a:effectLst/>
                <a:latin typeface="Calibri"/>
                <a:ea typeface="Calibri"/>
                <a:cs typeface="TH SarabunPSK"/>
              </a:rPr>
              <a:t>การจัดทำแผนปฏิบัติราชการประจำปี</a:t>
            </a:r>
            <a:endParaRPr lang="en-US" sz="1400" dirty="0">
              <a:effectLst/>
              <a:latin typeface="Calibri"/>
              <a:ea typeface="Calibri"/>
              <a:cs typeface="Cordia New"/>
            </a:endParaRPr>
          </a:p>
          <a:p>
            <a:pPr algn="ctr">
              <a:spcAft>
                <a:spcPts val="0"/>
              </a:spcAft>
            </a:pPr>
            <a:r>
              <a:rPr lang="th-TH" sz="2400" b="1" dirty="0">
                <a:effectLst/>
                <a:latin typeface="Calibri"/>
                <a:ea typeface="Calibri"/>
                <a:cs typeface="TH SarabunPSK"/>
              </a:rPr>
              <a:t> </a:t>
            </a:r>
            <a:endParaRPr lang="en-US" sz="1100" dirty="0">
              <a:effectLst/>
              <a:latin typeface="Calibri"/>
              <a:ea typeface="Calibri"/>
              <a:cs typeface="Cordia New"/>
            </a:endParaRPr>
          </a:p>
        </p:txBody>
      </p:sp>
      <p:pic>
        <p:nvPicPr>
          <p:cNvPr id="5" name="รูปภาพ 4" descr="C:\Users\navy\AppData\Local\Microsoft\Windows\Temporary Internet Files\Content.IE5\8YU36W71\plan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80720" cy="476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395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24"/>
            <a:ext cx="3334505" cy="39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05" y="241931"/>
            <a:ext cx="2756442" cy="328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05" y="3566160"/>
            <a:ext cx="2740660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08" y="2420888"/>
            <a:ext cx="439248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253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2837006997"/>
              </p:ext>
            </p:extLst>
          </p:nvPr>
        </p:nvGraphicFramePr>
        <p:xfrm>
          <a:off x="827584" y="908720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1886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/>
              <a:t>ปฏิทินการจัดทำแผนปฏิบัติราชการประจำปี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6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893"/>
            <a:ext cx="9144000" cy="5134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166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RTN ERP (RTN Enterprise Resource Planning Center)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475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16"/>
            <a:ext cx="9144000" cy="52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26876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latin typeface="JasmineUPC" pitchFamily="18" charset="-34"/>
                <a:cs typeface="JasmineUPC" pitchFamily="18" charset="-34"/>
              </a:rPr>
              <a:t>จบการบรรยาย</a:t>
            </a:r>
            <a:endParaRPr lang="th-TH" sz="7200" b="1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110111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111</Words>
  <Application>Microsoft Office PowerPoint</Application>
  <PresentationFormat>นำเสนอทางหน้าจอ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navy</dc:creator>
  <cp:lastModifiedBy>navy</cp:lastModifiedBy>
  <cp:revision>4</cp:revision>
  <dcterms:created xsi:type="dcterms:W3CDTF">2019-05-28T01:11:06Z</dcterms:created>
  <dcterms:modified xsi:type="dcterms:W3CDTF">2019-05-28T01:41:52Z</dcterms:modified>
</cp:coreProperties>
</file>