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90" r:id="rId3"/>
    <p:sldMasterId id="2147483702" r:id="rId4"/>
  </p:sldMasterIdLst>
  <p:notesMasterIdLst>
    <p:notesMasterId r:id="rId27"/>
  </p:notesMasterIdLst>
  <p:sldIdLst>
    <p:sldId id="352" r:id="rId5"/>
    <p:sldId id="371" r:id="rId6"/>
    <p:sldId id="380" r:id="rId7"/>
    <p:sldId id="376" r:id="rId8"/>
    <p:sldId id="351" r:id="rId9"/>
    <p:sldId id="372" r:id="rId10"/>
    <p:sldId id="353" r:id="rId11"/>
    <p:sldId id="355" r:id="rId12"/>
    <p:sldId id="356" r:id="rId13"/>
    <p:sldId id="358" r:id="rId14"/>
    <p:sldId id="359" r:id="rId15"/>
    <p:sldId id="357" r:id="rId16"/>
    <p:sldId id="361" r:id="rId17"/>
    <p:sldId id="362" r:id="rId18"/>
    <p:sldId id="369" r:id="rId19"/>
    <p:sldId id="373" r:id="rId20"/>
    <p:sldId id="374" r:id="rId21"/>
    <p:sldId id="363" r:id="rId22"/>
    <p:sldId id="375" r:id="rId23"/>
    <p:sldId id="368" r:id="rId24"/>
    <p:sldId id="377" r:id="rId25"/>
    <p:sldId id="365" r:id="rId26"/>
  </p:sldIdLst>
  <p:sldSz cx="12192000" cy="6858000"/>
  <p:notesSz cx="6954838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0000FF"/>
    <a:srgbClr val="003399"/>
    <a:srgbClr val="003300"/>
    <a:srgbClr val="99FF33"/>
    <a:srgbClr val="CCFFFF"/>
    <a:srgbClr val="FFCCFF"/>
    <a:srgbClr val="FFFFCC"/>
    <a:srgbClr val="CC99FF"/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394" autoAdjust="0"/>
  </p:normalViewPr>
  <p:slideViewPr>
    <p:cSldViewPr snapToGrid="0">
      <p:cViewPr>
        <p:scale>
          <a:sx n="70" d="100"/>
          <a:sy n="70" d="100"/>
        </p:scale>
        <p:origin x="-2070" y="-10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B461B8-571B-4368-92C7-A37C710DD4AE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A7C898-BF11-4B2C-97B5-8F1E038B5233}">
      <dgm:prSet phldrT="[Text]" custT="1"/>
      <dgm:spPr>
        <a:xfrm rot="5400000">
          <a:off x="3349155" y="126777"/>
          <a:ext cx="1070504" cy="920203"/>
        </a:xfrm>
        <a:prstGeom prst="hexagon">
          <a:avLst>
            <a:gd name="adj" fmla="val 25000"/>
            <a:gd name="vf" fmla="val 115470"/>
          </a:avLst>
        </a:prstGeom>
        <a:solidFill>
          <a:srgbClr val="FFCC9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การจัดการ</a:t>
          </a:r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ความรู้                      </a:t>
          </a:r>
          <a:r>
            <a: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[</a:t>
          </a:r>
          <a:r>
            <a:rPr lang="en-US" sz="28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KM]</a:t>
          </a:r>
        </a:p>
      </dgm:t>
    </dgm:pt>
    <dgm:pt modelId="{F4398EB4-A8ED-4851-95A1-5140DEE307EB}" type="parTrans" cxnId="{F4984EB1-4AB8-4B74-9D0C-6A1C5A1D1C1A}">
      <dgm:prSet/>
      <dgm:spPr/>
      <dgm:t>
        <a:bodyPr/>
        <a:lstStyle/>
        <a:p>
          <a:endParaRPr lang="en-US"/>
        </a:p>
      </dgm:t>
    </dgm:pt>
    <dgm:pt modelId="{0E6C5659-BF28-4163-8AFF-DD8C5F75A910}" type="sibTrans" cxnId="{F4984EB1-4AB8-4B74-9D0C-6A1C5A1D1C1A}">
      <dgm:prSet custT="1"/>
      <dgm:spPr>
        <a:xfrm rot="5400000">
          <a:off x="941093" y="130144"/>
          <a:ext cx="1088659" cy="942046"/>
        </a:xfrm>
        <a:prstGeom prst="hexagon">
          <a:avLst>
            <a:gd name="adj" fmla="val 25000"/>
            <a:gd name="vf" fmla="val 115470"/>
          </a:avLst>
        </a:prstGeom>
        <a:solidFill>
          <a:srgbClr val="FFCC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การบริหารสถานศึกษา</a:t>
          </a:r>
          <a:r>
            <a:rPr lang="en-US" sz="28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[PMQA]</a:t>
          </a:r>
        </a:p>
      </dgm:t>
    </dgm:pt>
    <dgm:pt modelId="{71C3B1CD-53AB-40A4-8DBE-F7C4CCB6EF2C}">
      <dgm:prSet phldrT="[Text]" custT="1"/>
      <dgm:spPr>
        <a:xfrm rot="5400000">
          <a:off x="884348" y="1370242"/>
          <a:ext cx="1200709" cy="1016767"/>
        </a:xfrm>
        <a:prstGeom prst="hexagon">
          <a:avLst>
            <a:gd name="adj" fmla="val 25000"/>
            <a:gd name="vf" fmla="val 115470"/>
          </a:avLst>
        </a:prstGeom>
        <a:solidFill>
          <a:srgbClr val="CC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2800" b="1" dirty="0" smtClean="0">
              <a:solidFill>
                <a:sysClr val="window" lastClr="FFFFFF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                                    </a:t>
          </a:r>
          <a:r>
            <a:rPr lang="th-TH" sz="2800" b="1" dirty="0" smtClean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การจัดการศึกษา                      </a:t>
          </a:r>
          <a:r>
            <a:rPr lang="en-US" sz="2800" b="1" dirty="0" smtClean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[</a:t>
          </a:r>
          <a:r>
            <a:rPr lang="en-US" sz="2800" b="1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core process]</a:t>
          </a:r>
          <a:endParaRPr lang="th-TH" sz="2800" b="1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endParaRPr lang="en-US" sz="2800" dirty="0">
            <a:solidFill>
              <a:schemeClr val="tx1"/>
            </a:solidFill>
            <a:latin typeface="Calibri"/>
            <a:ea typeface="+mn-ea"/>
            <a:cs typeface="+mn-cs"/>
          </a:endParaRPr>
        </a:p>
      </dgm:t>
    </dgm:pt>
    <dgm:pt modelId="{6F4D736D-E1A8-47C7-9F06-55141546FAAA}" type="parTrans" cxnId="{6D786F6C-5A88-4B12-993F-6767D9271B4C}">
      <dgm:prSet/>
      <dgm:spPr/>
      <dgm:t>
        <a:bodyPr/>
        <a:lstStyle/>
        <a:p>
          <a:endParaRPr lang="en-US"/>
        </a:p>
      </dgm:t>
    </dgm:pt>
    <dgm:pt modelId="{F7840FB4-E99D-49A2-9E73-E97FCF7452F4}" type="sibTrans" cxnId="{6D786F6C-5A88-4B12-993F-6767D9271B4C}">
      <dgm:prSet custT="1"/>
      <dgm:spPr>
        <a:xfrm rot="5400000">
          <a:off x="3260779" y="1420658"/>
          <a:ext cx="1200709" cy="928758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2800" b="1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การประกันคุณภาพการศึกษา </a:t>
          </a:r>
          <a:r>
            <a:rPr lang="en-US" sz="2800" b="1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[QA]</a:t>
          </a:r>
        </a:p>
      </dgm:t>
    </dgm:pt>
    <dgm:pt modelId="{F3419E14-C796-4FF3-9825-AA813B36F1EE}">
      <dgm:prSet custT="1"/>
      <dgm:spPr>
        <a:xfrm rot="5400000">
          <a:off x="2107521" y="653833"/>
          <a:ext cx="1200709" cy="1080249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</a:ln>
        <a:effectLst/>
      </dgm:spPr>
      <dgm:t>
        <a:bodyPr/>
        <a:lstStyle/>
        <a:p>
          <a:r>
            <a:rPr lang="th-T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การพัฒนา</a:t>
          </a:r>
          <a:r>
            <a:rPr lang="th-TH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คุณภาพ                             การบริหารจัดการศึกษา</a:t>
          </a:r>
          <a:r>
            <a:rPr lang="en-US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                     </a:t>
          </a:r>
          <a:r>
            <a:rPr lang="th-TH" sz="32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อย่าง</a:t>
          </a:r>
          <a:r>
            <a:rPr lang="th-TH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ยั่งยืน </a:t>
          </a:r>
          <a:endParaRPr lang="en-US" sz="3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4F5446B-85D0-44B7-9F67-52E971292207}" type="parTrans" cxnId="{D23BCF2B-DBE1-440E-AC9B-0AA5C0300A7F}">
      <dgm:prSet/>
      <dgm:spPr/>
      <dgm:t>
        <a:bodyPr/>
        <a:lstStyle/>
        <a:p>
          <a:endParaRPr lang="en-US"/>
        </a:p>
      </dgm:t>
    </dgm:pt>
    <dgm:pt modelId="{9E60EAFF-87C4-4278-B075-10408512752D}" type="sibTrans" cxnId="{D23BCF2B-DBE1-440E-AC9B-0AA5C0300A7F}">
      <dgm:prSet/>
      <dgm:spPr>
        <a:xfrm rot="5400000">
          <a:off x="2119482" y="2061226"/>
          <a:ext cx="1200709" cy="1044617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</a:ln>
        <a:effectLst/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5A720775-C780-40EE-AEDD-CD9052FD1AB3}" type="pres">
      <dgm:prSet presAssocID="{8DB461B8-571B-4368-92C7-A37C710DD4AE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964FED57-9BB4-4D55-8689-972D41180449}" type="pres">
      <dgm:prSet presAssocID="{C0A7C898-BF11-4B2C-97B5-8F1E038B5233}" presName="composite" presStyleCnt="0"/>
      <dgm:spPr/>
    </dgm:pt>
    <dgm:pt modelId="{C73CE0DE-58D4-4F82-8BAA-83C8426FD03C}" type="pres">
      <dgm:prSet presAssocID="{C0A7C898-BF11-4B2C-97B5-8F1E038B5233}" presName="Parent1" presStyleLbl="node1" presStyleIdx="0" presStyleCnt="6" custScaleX="158699" custScaleY="112240" custLinFactX="100000" custLinFactNeighborX="126366" custLinFactNeighborY="6957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030798-0E0D-4CAB-B1AB-7726B80E6D68}" type="pres">
      <dgm:prSet presAssocID="{C0A7C898-BF11-4B2C-97B5-8F1E038B5233}" presName="Childtext1" presStyleLbl="revTx" presStyleIdx="0" presStyleCnt="3">
        <dgm:presLayoutVars>
          <dgm:chMax val="0"/>
          <dgm:chPref val="0"/>
          <dgm:bulletEnabled val="1"/>
        </dgm:presLayoutVars>
      </dgm:prSet>
      <dgm:spPr>
        <a:xfrm>
          <a:off x="3550197" y="240582"/>
          <a:ext cx="1339991" cy="7204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5325A570-A9B0-47EF-8F89-60BDDA9C500E}" type="pres">
      <dgm:prSet presAssocID="{C0A7C898-BF11-4B2C-97B5-8F1E038B5233}" presName="BalanceSpacing" presStyleCnt="0"/>
      <dgm:spPr/>
    </dgm:pt>
    <dgm:pt modelId="{BF68EE3B-4BB9-4D90-AD81-315B1A75C7A9}" type="pres">
      <dgm:prSet presAssocID="{C0A7C898-BF11-4B2C-97B5-8F1E038B5233}" presName="BalanceSpacing1" presStyleCnt="0"/>
      <dgm:spPr/>
    </dgm:pt>
    <dgm:pt modelId="{5CDF229C-9509-4B0A-A4C1-5A310D6504A5}" type="pres">
      <dgm:prSet presAssocID="{0E6C5659-BF28-4163-8AFF-DD8C5F75A910}" presName="Accent1Text" presStyleLbl="node1" presStyleIdx="1" presStyleCnt="6" custScaleX="145200" custScaleY="107643" custLinFactX="-23535" custLinFactNeighborX="-100000" custLinFactNeighborY="74837"/>
      <dgm:spPr/>
      <dgm:t>
        <a:bodyPr/>
        <a:lstStyle/>
        <a:p>
          <a:endParaRPr lang="en-US"/>
        </a:p>
      </dgm:t>
    </dgm:pt>
    <dgm:pt modelId="{28FDA5FD-1C59-477C-940C-C6D601CEE168}" type="pres">
      <dgm:prSet presAssocID="{0E6C5659-BF28-4163-8AFF-DD8C5F75A910}" presName="spaceBetweenRectangles" presStyleCnt="0"/>
      <dgm:spPr/>
    </dgm:pt>
    <dgm:pt modelId="{B75980A4-044B-4E70-B4CD-A8CBC45C3B15}" type="pres">
      <dgm:prSet presAssocID="{71C3B1CD-53AB-40A4-8DBE-F7C4CCB6EF2C}" presName="composite" presStyleCnt="0"/>
      <dgm:spPr/>
    </dgm:pt>
    <dgm:pt modelId="{36F92C77-D718-42E7-85CD-50D673C0BFC2}" type="pres">
      <dgm:prSet presAssocID="{71C3B1CD-53AB-40A4-8DBE-F7C4CCB6EF2C}" presName="Parent1" presStyleLbl="node1" presStyleIdx="2" presStyleCnt="6" custScaleX="146645" custScaleY="108914" custLinFactX="-76482" custLinFactNeighborX="-100000" custLinFactNeighborY="8696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C8F8C62-A8CE-4DF1-A818-A9872EB81F4E}" type="pres">
      <dgm:prSet presAssocID="{71C3B1CD-53AB-40A4-8DBE-F7C4CCB6EF2C}" presName="Childtext1" presStyleLbl="revTx" presStyleIdx="1" presStyleCnt="3">
        <dgm:presLayoutVars>
          <dgm:chMax val="0"/>
          <dgm:chPref val="0"/>
          <dgm:bulletEnabled val="1"/>
        </dgm:presLayoutVars>
      </dgm:prSet>
      <dgm:spPr>
        <a:xfrm>
          <a:off x="567635" y="1203719"/>
          <a:ext cx="1296766" cy="7204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21B5CBF2-EE1B-4649-97CD-3180116BEDB1}" type="pres">
      <dgm:prSet presAssocID="{71C3B1CD-53AB-40A4-8DBE-F7C4CCB6EF2C}" presName="BalanceSpacing" presStyleCnt="0"/>
      <dgm:spPr/>
    </dgm:pt>
    <dgm:pt modelId="{3B8D2B21-8ED4-4FDD-96E2-EAD262447A07}" type="pres">
      <dgm:prSet presAssocID="{71C3B1CD-53AB-40A4-8DBE-F7C4CCB6EF2C}" presName="BalanceSpacing1" presStyleCnt="0"/>
      <dgm:spPr/>
    </dgm:pt>
    <dgm:pt modelId="{F128FF46-E42A-40E1-AC7E-43AF85CFAA49}" type="pres">
      <dgm:prSet presAssocID="{F7840FB4-E99D-49A2-9E73-E97FCF7452F4}" presName="Accent1Text" presStyleLbl="node1" presStyleIdx="3" presStyleCnt="6" custScaleX="167647" custScaleY="116526" custLinFactX="76940" custLinFactNeighborX="100000" custLinFactNeighborY="84342"/>
      <dgm:spPr/>
      <dgm:t>
        <a:bodyPr/>
        <a:lstStyle/>
        <a:p>
          <a:endParaRPr lang="en-US"/>
        </a:p>
      </dgm:t>
    </dgm:pt>
    <dgm:pt modelId="{8A68AB84-6605-43DF-9A33-A1D5E6D41846}" type="pres">
      <dgm:prSet presAssocID="{F7840FB4-E99D-49A2-9E73-E97FCF7452F4}" presName="spaceBetweenRectangles" presStyleCnt="0"/>
      <dgm:spPr/>
    </dgm:pt>
    <dgm:pt modelId="{A4ADCBB8-E771-47B1-9C7A-CEA535C6E057}" type="pres">
      <dgm:prSet presAssocID="{F3419E14-C796-4FF3-9825-AA813B36F1EE}" presName="composite" presStyleCnt="0"/>
      <dgm:spPr/>
    </dgm:pt>
    <dgm:pt modelId="{5361DBAE-58E6-461B-8063-23B7217E4AD6}" type="pres">
      <dgm:prSet presAssocID="{F3419E14-C796-4FF3-9825-AA813B36F1EE}" presName="Parent1" presStyleLbl="node1" presStyleIdx="4" presStyleCnt="6" custScaleX="304791" custScaleY="117301" custLinFactNeighborX="-5486" custLinFactNeighborY="-71631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22165A6-49BE-41AD-B299-291836423C72}" type="pres">
      <dgm:prSet presAssocID="{F3419E14-C796-4FF3-9825-AA813B36F1EE}" presName="Childtext1" presStyleLbl="revTx" presStyleIdx="2" presStyleCnt="3">
        <dgm:presLayoutVars>
          <dgm:chMax val="0"/>
          <dgm:chPref val="0"/>
          <dgm:bulletEnabled val="1"/>
        </dgm:presLayoutVars>
      </dgm:prSet>
      <dgm:spPr>
        <a:xfrm>
          <a:off x="3550197" y="2222881"/>
          <a:ext cx="1339991" cy="720425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endParaRPr lang="en-US"/>
        </a:p>
      </dgm:t>
    </dgm:pt>
    <dgm:pt modelId="{087DDF7B-7595-4D3A-A736-0AE4B041890F}" type="pres">
      <dgm:prSet presAssocID="{F3419E14-C796-4FF3-9825-AA813B36F1EE}" presName="BalanceSpacing" presStyleCnt="0"/>
      <dgm:spPr/>
    </dgm:pt>
    <dgm:pt modelId="{62A22124-DF66-44E4-8127-4FF9E7567512}" type="pres">
      <dgm:prSet presAssocID="{F3419E14-C796-4FF3-9825-AA813B36F1EE}" presName="BalanceSpacing1" presStyleCnt="0"/>
      <dgm:spPr/>
    </dgm:pt>
    <dgm:pt modelId="{B38D6D30-542F-4F86-A2E6-8F897AB4E1B7}" type="pres">
      <dgm:prSet presAssocID="{9E60EAFF-87C4-4278-B075-10408512752D}" presName="Accent1Text" presStyleLbl="node1" presStyleIdx="5" presStyleCnt="6" custLinFactNeighborX="81545" custLinFactNeighborY="44749"/>
      <dgm:spPr/>
      <dgm:t>
        <a:bodyPr/>
        <a:lstStyle/>
        <a:p>
          <a:endParaRPr lang="en-US"/>
        </a:p>
      </dgm:t>
    </dgm:pt>
  </dgm:ptLst>
  <dgm:cxnLst>
    <dgm:cxn modelId="{97344D2A-E14A-4618-AC22-5990D30AEA78}" type="presOf" srcId="{C0A7C898-BF11-4B2C-97B5-8F1E038B5233}" destId="{C73CE0DE-58D4-4F82-8BAA-83C8426FD03C}" srcOrd="0" destOrd="0" presId="urn:microsoft.com/office/officeart/2008/layout/AlternatingHexagons"/>
    <dgm:cxn modelId="{5602FEA5-222F-401D-BD96-3EC650331529}" type="presOf" srcId="{F3419E14-C796-4FF3-9825-AA813B36F1EE}" destId="{5361DBAE-58E6-461B-8063-23B7217E4AD6}" srcOrd="0" destOrd="0" presId="urn:microsoft.com/office/officeart/2008/layout/AlternatingHexagons"/>
    <dgm:cxn modelId="{6D786F6C-5A88-4B12-993F-6767D9271B4C}" srcId="{8DB461B8-571B-4368-92C7-A37C710DD4AE}" destId="{71C3B1CD-53AB-40A4-8DBE-F7C4CCB6EF2C}" srcOrd="1" destOrd="0" parTransId="{6F4D736D-E1A8-47C7-9F06-55141546FAAA}" sibTransId="{F7840FB4-E99D-49A2-9E73-E97FCF7452F4}"/>
    <dgm:cxn modelId="{F4984EB1-4AB8-4B74-9D0C-6A1C5A1D1C1A}" srcId="{8DB461B8-571B-4368-92C7-A37C710DD4AE}" destId="{C0A7C898-BF11-4B2C-97B5-8F1E038B5233}" srcOrd="0" destOrd="0" parTransId="{F4398EB4-A8ED-4851-95A1-5140DEE307EB}" sibTransId="{0E6C5659-BF28-4163-8AFF-DD8C5F75A910}"/>
    <dgm:cxn modelId="{C27BD833-3E5B-4E17-85B1-F7A33297C89B}" type="presOf" srcId="{0E6C5659-BF28-4163-8AFF-DD8C5F75A910}" destId="{5CDF229C-9509-4B0A-A4C1-5A310D6504A5}" srcOrd="0" destOrd="0" presId="urn:microsoft.com/office/officeart/2008/layout/AlternatingHexagons"/>
    <dgm:cxn modelId="{69C62594-5AAA-40AC-B2DA-261C8FF02667}" type="presOf" srcId="{F7840FB4-E99D-49A2-9E73-E97FCF7452F4}" destId="{F128FF46-E42A-40E1-AC7E-43AF85CFAA49}" srcOrd="0" destOrd="0" presId="urn:microsoft.com/office/officeart/2008/layout/AlternatingHexagons"/>
    <dgm:cxn modelId="{D23BCF2B-DBE1-440E-AC9B-0AA5C0300A7F}" srcId="{8DB461B8-571B-4368-92C7-A37C710DD4AE}" destId="{F3419E14-C796-4FF3-9825-AA813B36F1EE}" srcOrd="2" destOrd="0" parTransId="{D4F5446B-85D0-44B7-9F67-52E971292207}" sibTransId="{9E60EAFF-87C4-4278-B075-10408512752D}"/>
    <dgm:cxn modelId="{C1356618-4655-434B-8672-8251093B92B0}" type="presOf" srcId="{71C3B1CD-53AB-40A4-8DBE-F7C4CCB6EF2C}" destId="{36F92C77-D718-42E7-85CD-50D673C0BFC2}" srcOrd="0" destOrd="0" presId="urn:microsoft.com/office/officeart/2008/layout/AlternatingHexagons"/>
    <dgm:cxn modelId="{A5CC48D3-4574-49D9-BB8E-FBC7D0DA4190}" type="presOf" srcId="{9E60EAFF-87C4-4278-B075-10408512752D}" destId="{B38D6D30-542F-4F86-A2E6-8F897AB4E1B7}" srcOrd="0" destOrd="0" presId="urn:microsoft.com/office/officeart/2008/layout/AlternatingHexagons"/>
    <dgm:cxn modelId="{578B4337-0006-49E4-9627-DD96252D5A31}" type="presOf" srcId="{8DB461B8-571B-4368-92C7-A37C710DD4AE}" destId="{5A720775-C780-40EE-AEDD-CD9052FD1AB3}" srcOrd="0" destOrd="0" presId="urn:microsoft.com/office/officeart/2008/layout/AlternatingHexagons"/>
    <dgm:cxn modelId="{12ED1474-87CC-4884-BC6D-2FABA1281303}" type="presParOf" srcId="{5A720775-C780-40EE-AEDD-CD9052FD1AB3}" destId="{964FED57-9BB4-4D55-8689-972D41180449}" srcOrd="0" destOrd="0" presId="urn:microsoft.com/office/officeart/2008/layout/AlternatingHexagons"/>
    <dgm:cxn modelId="{46D861CE-C2AA-492B-BCCF-00A3DD76E67B}" type="presParOf" srcId="{964FED57-9BB4-4D55-8689-972D41180449}" destId="{C73CE0DE-58D4-4F82-8BAA-83C8426FD03C}" srcOrd="0" destOrd="0" presId="urn:microsoft.com/office/officeart/2008/layout/AlternatingHexagons"/>
    <dgm:cxn modelId="{E28B6B41-0313-484B-A300-516C791A9C9B}" type="presParOf" srcId="{964FED57-9BB4-4D55-8689-972D41180449}" destId="{3D030798-0E0D-4CAB-B1AB-7726B80E6D68}" srcOrd="1" destOrd="0" presId="urn:microsoft.com/office/officeart/2008/layout/AlternatingHexagons"/>
    <dgm:cxn modelId="{90F89E27-0DE5-4836-A85C-A6FC278BF060}" type="presParOf" srcId="{964FED57-9BB4-4D55-8689-972D41180449}" destId="{5325A570-A9B0-47EF-8F89-60BDDA9C500E}" srcOrd="2" destOrd="0" presId="urn:microsoft.com/office/officeart/2008/layout/AlternatingHexagons"/>
    <dgm:cxn modelId="{D90979F4-6983-4929-8315-1FA8D95711F8}" type="presParOf" srcId="{964FED57-9BB4-4D55-8689-972D41180449}" destId="{BF68EE3B-4BB9-4D90-AD81-315B1A75C7A9}" srcOrd="3" destOrd="0" presId="urn:microsoft.com/office/officeart/2008/layout/AlternatingHexagons"/>
    <dgm:cxn modelId="{74D1485B-FE89-4BB6-B253-0D86EBA67937}" type="presParOf" srcId="{964FED57-9BB4-4D55-8689-972D41180449}" destId="{5CDF229C-9509-4B0A-A4C1-5A310D6504A5}" srcOrd="4" destOrd="0" presId="urn:microsoft.com/office/officeart/2008/layout/AlternatingHexagons"/>
    <dgm:cxn modelId="{DBB6AD0D-C326-400B-8CE0-164E39EB51FF}" type="presParOf" srcId="{5A720775-C780-40EE-AEDD-CD9052FD1AB3}" destId="{28FDA5FD-1C59-477C-940C-C6D601CEE168}" srcOrd="1" destOrd="0" presId="urn:microsoft.com/office/officeart/2008/layout/AlternatingHexagons"/>
    <dgm:cxn modelId="{2820713D-5C9E-4BFA-8BAA-C8AC2CC27A22}" type="presParOf" srcId="{5A720775-C780-40EE-AEDD-CD9052FD1AB3}" destId="{B75980A4-044B-4E70-B4CD-A8CBC45C3B15}" srcOrd="2" destOrd="0" presId="urn:microsoft.com/office/officeart/2008/layout/AlternatingHexagons"/>
    <dgm:cxn modelId="{9F21BC7C-06A9-48FC-B9F0-F71F1A93281C}" type="presParOf" srcId="{B75980A4-044B-4E70-B4CD-A8CBC45C3B15}" destId="{36F92C77-D718-42E7-85CD-50D673C0BFC2}" srcOrd="0" destOrd="0" presId="urn:microsoft.com/office/officeart/2008/layout/AlternatingHexagons"/>
    <dgm:cxn modelId="{E2DE82D7-4B63-41DA-AC17-2D7DED4A2C0C}" type="presParOf" srcId="{B75980A4-044B-4E70-B4CD-A8CBC45C3B15}" destId="{4C8F8C62-A8CE-4DF1-A818-A9872EB81F4E}" srcOrd="1" destOrd="0" presId="urn:microsoft.com/office/officeart/2008/layout/AlternatingHexagons"/>
    <dgm:cxn modelId="{C9B21411-E8CC-4B69-95D5-0B305D2B8DE2}" type="presParOf" srcId="{B75980A4-044B-4E70-B4CD-A8CBC45C3B15}" destId="{21B5CBF2-EE1B-4649-97CD-3180116BEDB1}" srcOrd="2" destOrd="0" presId="urn:microsoft.com/office/officeart/2008/layout/AlternatingHexagons"/>
    <dgm:cxn modelId="{53A9565A-91E7-4FB1-AE78-B22954C67593}" type="presParOf" srcId="{B75980A4-044B-4E70-B4CD-A8CBC45C3B15}" destId="{3B8D2B21-8ED4-4FDD-96E2-EAD262447A07}" srcOrd="3" destOrd="0" presId="urn:microsoft.com/office/officeart/2008/layout/AlternatingHexagons"/>
    <dgm:cxn modelId="{86C90042-111B-4DA3-AEFA-9A66B9DEC586}" type="presParOf" srcId="{B75980A4-044B-4E70-B4CD-A8CBC45C3B15}" destId="{F128FF46-E42A-40E1-AC7E-43AF85CFAA49}" srcOrd="4" destOrd="0" presId="urn:microsoft.com/office/officeart/2008/layout/AlternatingHexagons"/>
    <dgm:cxn modelId="{03D9C929-8652-483D-A249-F4F14F990DA2}" type="presParOf" srcId="{5A720775-C780-40EE-AEDD-CD9052FD1AB3}" destId="{8A68AB84-6605-43DF-9A33-A1D5E6D41846}" srcOrd="3" destOrd="0" presId="urn:microsoft.com/office/officeart/2008/layout/AlternatingHexagons"/>
    <dgm:cxn modelId="{9C5023F4-D6A9-4FFC-A75A-DB53A9438A91}" type="presParOf" srcId="{5A720775-C780-40EE-AEDD-CD9052FD1AB3}" destId="{A4ADCBB8-E771-47B1-9C7A-CEA535C6E057}" srcOrd="4" destOrd="0" presId="urn:microsoft.com/office/officeart/2008/layout/AlternatingHexagons"/>
    <dgm:cxn modelId="{5DA4B8AE-0EFA-4771-932F-75B299170086}" type="presParOf" srcId="{A4ADCBB8-E771-47B1-9C7A-CEA535C6E057}" destId="{5361DBAE-58E6-461B-8063-23B7217E4AD6}" srcOrd="0" destOrd="0" presId="urn:microsoft.com/office/officeart/2008/layout/AlternatingHexagons"/>
    <dgm:cxn modelId="{0DA3E714-6D6F-40FD-8E5E-A8FBB59166D6}" type="presParOf" srcId="{A4ADCBB8-E771-47B1-9C7A-CEA535C6E057}" destId="{A22165A6-49BE-41AD-B299-291836423C72}" srcOrd="1" destOrd="0" presId="urn:microsoft.com/office/officeart/2008/layout/AlternatingHexagons"/>
    <dgm:cxn modelId="{F09F2B94-9C0F-48ED-9662-B1288AD4CFB8}" type="presParOf" srcId="{A4ADCBB8-E771-47B1-9C7A-CEA535C6E057}" destId="{087DDF7B-7595-4D3A-A736-0AE4B041890F}" srcOrd="2" destOrd="0" presId="urn:microsoft.com/office/officeart/2008/layout/AlternatingHexagons"/>
    <dgm:cxn modelId="{296BA804-1937-49F1-8173-A25941EAD5A6}" type="presParOf" srcId="{A4ADCBB8-E771-47B1-9C7A-CEA535C6E057}" destId="{62A22124-DF66-44E4-8127-4FF9E7567512}" srcOrd="3" destOrd="0" presId="urn:microsoft.com/office/officeart/2008/layout/AlternatingHexagons"/>
    <dgm:cxn modelId="{ABA776A1-F6D8-4A32-BA2B-9368F8370D1B}" type="presParOf" srcId="{A4ADCBB8-E771-47B1-9C7A-CEA535C6E057}" destId="{B38D6D30-542F-4F86-A2E6-8F897AB4E1B7}" srcOrd="4" destOrd="0" presId="urn:microsoft.com/office/officeart/2008/layout/AlternatingHexagons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CB19730-3B19-4BCF-8189-967C3970DC14}" type="doc">
      <dgm:prSet loTypeId="urn:microsoft.com/office/officeart/2005/8/layout/cycle2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8B8089E-055D-4705-8D5F-74A92D093891}">
      <dgm:prSet phldrT="[Text]" custT="1"/>
      <dgm:spPr>
        <a:xfrm>
          <a:off x="2237228" y="434"/>
          <a:ext cx="983367" cy="983367"/>
        </a:xfrm>
        <a:prstGeom prst="ellipse">
          <a:avLst/>
        </a:prstGeom>
        <a:solidFill>
          <a:srgbClr val="FFCCFF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th-TH" sz="22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๑.เตรียมการ</a:t>
          </a:r>
          <a:endParaRPr lang="en-US" sz="2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59FEAB4C-CDDB-42FC-B4B0-5A89DD693327}" type="parTrans" cxnId="{19693244-429C-4CF7-830A-0B7297BB69B3}">
      <dgm:prSet/>
      <dgm:spPr/>
      <dgm:t>
        <a:bodyPr/>
        <a:lstStyle/>
        <a:p>
          <a:endParaRPr lang="en-US"/>
        </a:p>
      </dgm:t>
    </dgm:pt>
    <dgm:pt modelId="{BAFCAD77-F8CD-4FCF-BBFE-B4DF86E7A97B}" type="sibTrans" cxnId="{19693244-429C-4CF7-830A-0B7297BB69B3}">
      <dgm:prSet/>
      <dgm:spPr>
        <a:xfrm rot="1800000">
          <a:off x="3231249" y="691726"/>
          <a:ext cx="261633" cy="331886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429243A0-9013-4E6F-8202-5CFE77B68F9F}">
      <dgm:prSet phldrT="[Text]" custT="1"/>
      <dgm:spPr>
        <a:xfrm>
          <a:off x="3516362" y="738942"/>
          <a:ext cx="983367" cy="983367"/>
        </a:xfrm>
        <a:prstGeom prst="ellipse">
          <a:avLst/>
        </a:prstGeom>
        <a:solidFill>
          <a:schemeClr val="bg1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๒. กำหนดแผน</a:t>
          </a:r>
          <a:r>
            <a:rPr lang="en-US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&amp; </a:t>
          </a:r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แนวทางการควบคุมคุณภาพ</a:t>
          </a:r>
          <a:endParaRPr lang="en-US" sz="1800" b="1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ECA003CB-4C94-466A-8C8F-D39F6B199CC9}" type="parTrans" cxnId="{A548847B-2534-466C-887B-6E7D93F376E5}">
      <dgm:prSet/>
      <dgm:spPr/>
      <dgm:t>
        <a:bodyPr/>
        <a:lstStyle/>
        <a:p>
          <a:endParaRPr lang="en-US"/>
        </a:p>
      </dgm:t>
    </dgm:pt>
    <dgm:pt modelId="{CAC98F4B-7ACF-4BCF-980C-035FC48800BF}" type="sibTrans" cxnId="{A548847B-2534-466C-887B-6E7D93F376E5}">
      <dgm:prSet/>
      <dgm:spPr>
        <a:xfrm rot="5400000">
          <a:off x="3877229" y="1795786"/>
          <a:ext cx="261633" cy="331886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F4B4B5F-977D-418A-9BB8-144B4A60B10B}">
      <dgm:prSet phldrT="[Text]" custT="1"/>
      <dgm:spPr>
        <a:xfrm>
          <a:off x="3516362" y="2215959"/>
          <a:ext cx="983367" cy="983367"/>
        </a:xfrm>
        <a:prstGeom prst="ellipse">
          <a:avLst/>
        </a:prstGeom>
        <a:solidFill>
          <a:srgbClr val="FFFF00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th-TH" sz="20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๓. กำหนดมาตรการส่งเสริม</a:t>
          </a:r>
          <a:endParaRPr lang="en-US" sz="20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EB776ED9-6BB4-41EC-8CE9-2A65FD9E071E}" type="parTrans" cxnId="{9C5374A1-E6FA-46E8-A9A5-DE773928580D}">
      <dgm:prSet/>
      <dgm:spPr/>
      <dgm:t>
        <a:bodyPr/>
        <a:lstStyle/>
        <a:p>
          <a:endParaRPr lang="en-US"/>
        </a:p>
      </dgm:t>
    </dgm:pt>
    <dgm:pt modelId="{87517EF9-A51B-4657-BCCD-973FB17E212C}" type="sibTrans" cxnId="{9C5374A1-E6FA-46E8-A9A5-DE773928580D}">
      <dgm:prSet/>
      <dgm:spPr>
        <a:xfrm rot="9000000">
          <a:off x="3244075" y="2907251"/>
          <a:ext cx="261633" cy="331886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19D817B5-DC2B-4B83-906F-BF5433BB9E77}">
      <dgm:prSet phldrT="[Text]" custT="1"/>
      <dgm:spPr>
        <a:xfrm>
          <a:off x="2237228" y="2954467"/>
          <a:ext cx="983367" cy="98336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๔. ตรวจสอบ</a:t>
          </a:r>
          <a:r>
            <a:rPr lang="en-US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&amp; </a:t>
          </a:r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ประเมินคุณภาพตามมาตรฐาน</a:t>
          </a:r>
          <a:r>
            <a:rPr lang="en-US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     </a:t>
          </a:r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ที่กำหนด</a:t>
          </a:r>
          <a:endParaRPr lang="en-US" sz="18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AC1E39E6-FFDF-42F6-B5CE-9CA4C0B44457}" type="parTrans" cxnId="{9D72C0D0-606D-4BAF-B6FA-55C38219CB51}">
      <dgm:prSet/>
      <dgm:spPr/>
      <dgm:t>
        <a:bodyPr/>
        <a:lstStyle/>
        <a:p>
          <a:endParaRPr lang="en-US"/>
        </a:p>
      </dgm:t>
    </dgm:pt>
    <dgm:pt modelId="{7BD856A7-452D-4466-AB31-3B7BD88661FD}" type="sibTrans" cxnId="{9D72C0D0-606D-4BAF-B6FA-55C38219CB51}">
      <dgm:prSet/>
      <dgm:spPr>
        <a:xfrm rot="12600000">
          <a:off x="1964941" y="2914656"/>
          <a:ext cx="261633" cy="331886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ADC5E857-AD36-4648-99AF-A5EA51CB6D8D}">
      <dgm:prSet phldrT="[Text]" custT="1"/>
      <dgm:spPr>
        <a:xfrm>
          <a:off x="958094" y="2215959"/>
          <a:ext cx="983367" cy="98336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๕. </a:t>
          </a:r>
        </a:p>
        <a:p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จัดทำรายงาน       ประเมินตนเองหรือรายงานประจำปี</a:t>
          </a:r>
          <a:endParaRPr lang="en-US" sz="18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DE52904F-B051-46E7-8339-06D32FB03B59}" type="parTrans" cxnId="{82636FFE-DF11-4C52-AAD5-429E31BE7B99}">
      <dgm:prSet/>
      <dgm:spPr/>
      <dgm:t>
        <a:bodyPr/>
        <a:lstStyle/>
        <a:p>
          <a:endParaRPr lang="en-US"/>
        </a:p>
      </dgm:t>
    </dgm:pt>
    <dgm:pt modelId="{9286D79B-420E-4D59-A211-F56A13E27B5F}" type="sibTrans" cxnId="{82636FFE-DF11-4C52-AAD5-429E31BE7B99}">
      <dgm:prSet/>
      <dgm:spPr>
        <a:xfrm rot="16200000">
          <a:off x="1318961" y="1810596"/>
          <a:ext cx="261633" cy="331886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C29B021A-5CF2-4BC2-AC00-7E5154CA0F74}">
      <dgm:prSet phldrT="[Text]" custT="1"/>
      <dgm:spPr>
        <a:xfrm>
          <a:off x="958094" y="738942"/>
          <a:ext cx="983367" cy="983367"/>
        </a:xfrm>
        <a:prstGeom prst="ellipse">
          <a:avLst/>
        </a:prstGeom>
        <a:solidFill>
          <a:srgbClr val="FFFFCC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pPr>
            <a:lnSpc>
              <a:spcPct val="85000"/>
            </a:lnSpc>
          </a:pPr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๖. ทบทวนการดำเนินงาน </a:t>
          </a:r>
          <a:r>
            <a:rPr lang="en-US" sz="18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    </a:t>
          </a:r>
          <a:r>
            <a:rPr lang="th-TH" sz="18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วาง</a:t>
          </a:r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แผนการพัฒนา</a:t>
          </a:r>
          <a:r>
            <a:rPr lang="en-US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en-US" sz="18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&amp; </a:t>
          </a:r>
          <a:r>
            <a:rPr lang="th-TH" sz="1800" b="1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ยกระดับ</a:t>
          </a:r>
          <a:r>
            <a:rPr lang="th-TH" sz="1800" b="1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คุณภาพ</a:t>
          </a:r>
          <a:endParaRPr lang="en-US" sz="18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gm:t>
    </dgm:pt>
    <dgm:pt modelId="{525E148D-0786-4F0C-A52A-7762C1DF6917}" type="parTrans" cxnId="{A5C6E702-E4D2-44B6-8C4D-DE112D59E778}">
      <dgm:prSet/>
      <dgm:spPr/>
      <dgm:t>
        <a:bodyPr/>
        <a:lstStyle/>
        <a:p>
          <a:endParaRPr lang="en-US"/>
        </a:p>
      </dgm:t>
    </dgm:pt>
    <dgm:pt modelId="{FB45CA6A-F04F-4001-94E0-6D503C35676B}" type="sibTrans" cxnId="{A5C6E702-E4D2-44B6-8C4D-DE112D59E778}">
      <dgm:prSet/>
      <dgm:spPr>
        <a:xfrm rot="19800000">
          <a:off x="1952115" y="699131"/>
          <a:ext cx="261633" cy="331886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gm:spPr>
      <dgm:t>
        <a:bodyPr/>
        <a:lstStyle/>
        <a:p>
          <a:endParaRPr lang="en-US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gm:t>
    </dgm:pt>
    <dgm:pt modelId="{E125313A-F3C5-4298-9F1C-9E1801BB20A5}" type="pres">
      <dgm:prSet presAssocID="{8CB19730-3B19-4BCF-8189-967C3970DC14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31A59E-8CAC-404F-A5A3-BC9C811DF130}" type="pres">
      <dgm:prSet presAssocID="{08B8089E-055D-4705-8D5F-74A92D09389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E0C301-05B8-487C-B6F7-3C97B07B342C}" type="pres">
      <dgm:prSet presAssocID="{BAFCAD77-F8CD-4FCF-BBFE-B4DF86E7A97B}" presName="sibTrans" presStyleLbl="sibTrans2D1" presStyleIdx="0" presStyleCnt="6"/>
      <dgm:spPr/>
      <dgm:t>
        <a:bodyPr/>
        <a:lstStyle/>
        <a:p>
          <a:endParaRPr lang="en-US"/>
        </a:p>
      </dgm:t>
    </dgm:pt>
    <dgm:pt modelId="{87CD1BAE-BB4B-40ED-973D-DD105097D34F}" type="pres">
      <dgm:prSet presAssocID="{BAFCAD77-F8CD-4FCF-BBFE-B4DF86E7A97B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792B0C80-67D4-4ADB-80B6-42D00767FFBB}" type="pres">
      <dgm:prSet presAssocID="{429243A0-9013-4E6F-8202-5CFE77B68F9F}" presName="node" presStyleLbl="node1" presStyleIdx="1" presStyleCnt="6" custScaleX="1150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31349-DE2F-493B-8B87-3D2F30F870CB}" type="pres">
      <dgm:prSet presAssocID="{CAC98F4B-7ACF-4BCF-980C-035FC48800BF}" presName="sibTrans" presStyleLbl="sibTrans2D1" presStyleIdx="1" presStyleCnt="6"/>
      <dgm:spPr/>
      <dgm:t>
        <a:bodyPr/>
        <a:lstStyle/>
        <a:p>
          <a:endParaRPr lang="en-US"/>
        </a:p>
      </dgm:t>
    </dgm:pt>
    <dgm:pt modelId="{6B3C3E69-BF35-4CD0-AD47-FA4C41379B16}" type="pres">
      <dgm:prSet presAssocID="{CAC98F4B-7ACF-4BCF-980C-035FC48800BF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219DBB67-DB57-45E7-A045-AB7704CAC3F2}" type="pres">
      <dgm:prSet presAssocID="{EF4B4B5F-977D-418A-9BB8-144B4A60B10B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32E0C7-5872-46CF-8741-9E4576DBBEEF}" type="pres">
      <dgm:prSet presAssocID="{87517EF9-A51B-4657-BCCD-973FB17E212C}" presName="sibTrans" presStyleLbl="sibTrans2D1" presStyleIdx="2" presStyleCnt="6"/>
      <dgm:spPr/>
      <dgm:t>
        <a:bodyPr/>
        <a:lstStyle/>
        <a:p>
          <a:endParaRPr lang="en-US"/>
        </a:p>
      </dgm:t>
    </dgm:pt>
    <dgm:pt modelId="{36DEE3B4-D47C-48C5-8505-FC6BE89B17BE}" type="pres">
      <dgm:prSet presAssocID="{87517EF9-A51B-4657-BCCD-973FB17E212C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00B70B77-D80B-49A3-9828-6D4B4C8988D8}" type="pres">
      <dgm:prSet presAssocID="{19D817B5-DC2B-4B83-906F-BF5433BB9E77}" presName="node" presStyleLbl="node1" presStyleIdx="3" presStyleCnt="6" custScaleX="1329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BE0659-8D04-4F04-AB3C-D00D8EB73A81}" type="pres">
      <dgm:prSet presAssocID="{7BD856A7-452D-4466-AB31-3B7BD88661FD}" presName="sibTrans" presStyleLbl="sibTrans2D1" presStyleIdx="3" presStyleCnt="6"/>
      <dgm:spPr/>
      <dgm:t>
        <a:bodyPr/>
        <a:lstStyle/>
        <a:p>
          <a:endParaRPr lang="en-US"/>
        </a:p>
      </dgm:t>
    </dgm:pt>
    <dgm:pt modelId="{1E08A206-656D-4204-AF68-7F3002DC7704}" type="pres">
      <dgm:prSet presAssocID="{7BD856A7-452D-4466-AB31-3B7BD88661FD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E083116-AF5F-430D-A7D9-E767F65D0BB7}" type="pres">
      <dgm:prSet presAssocID="{ADC5E857-AD36-4648-99AF-A5EA51CB6D8D}" presName="node" presStyleLbl="node1" presStyleIdx="4" presStyleCnt="6" custScaleX="11711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5799987-C263-4E14-A4F6-50B488361DE1}" type="pres">
      <dgm:prSet presAssocID="{9286D79B-420E-4D59-A211-F56A13E27B5F}" presName="sibTrans" presStyleLbl="sibTrans2D1" presStyleIdx="4" presStyleCnt="6"/>
      <dgm:spPr/>
      <dgm:t>
        <a:bodyPr/>
        <a:lstStyle/>
        <a:p>
          <a:endParaRPr lang="en-US"/>
        </a:p>
      </dgm:t>
    </dgm:pt>
    <dgm:pt modelId="{750740D8-6AE0-44B7-A2EA-5DE6AE0BDF01}" type="pres">
      <dgm:prSet presAssocID="{9286D79B-420E-4D59-A211-F56A13E27B5F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4500F109-0AE9-4C84-8926-D4D6DA9B6B07}" type="pres">
      <dgm:prSet presAssocID="{C29B021A-5CF2-4BC2-AC00-7E5154CA0F74}" presName="node" presStyleLbl="node1" presStyleIdx="5" presStyleCnt="6" custScaleX="13218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54A88E-5D93-4BE6-98F0-A75BB4304D52}" type="pres">
      <dgm:prSet presAssocID="{FB45CA6A-F04F-4001-94E0-6D503C35676B}" presName="sibTrans" presStyleLbl="sibTrans2D1" presStyleIdx="5" presStyleCnt="6"/>
      <dgm:spPr/>
      <dgm:t>
        <a:bodyPr/>
        <a:lstStyle/>
        <a:p>
          <a:endParaRPr lang="en-US"/>
        </a:p>
      </dgm:t>
    </dgm:pt>
    <dgm:pt modelId="{49527FE6-A846-42C1-A1E6-C1F2177FAADE}" type="pres">
      <dgm:prSet presAssocID="{FB45CA6A-F04F-4001-94E0-6D503C35676B}" presName="connectorText" presStyleLbl="sibTrans2D1" presStyleIdx="5" presStyleCnt="6"/>
      <dgm:spPr/>
      <dgm:t>
        <a:bodyPr/>
        <a:lstStyle/>
        <a:p>
          <a:endParaRPr lang="en-US"/>
        </a:p>
      </dgm:t>
    </dgm:pt>
  </dgm:ptLst>
  <dgm:cxnLst>
    <dgm:cxn modelId="{40F484B0-D87C-4CE0-B92F-A4C5255FB66F}" type="presOf" srcId="{429243A0-9013-4E6F-8202-5CFE77B68F9F}" destId="{792B0C80-67D4-4ADB-80B6-42D00767FFBB}" srcOrd="0" destOrd="0" presId="urn:microsoft.com/office/officeart/2005/8/layout/cycle2"/>
    <dgm:cxn modelId="{CDE48D26-F727-40CF-BED4-60EF5B6DA1C5}" type="presOf" srcId="{19D817B5-DC2B-4B83-906F-BF5433BB9E77}" destId="{00B70B77-D80B-49A3-9828-6D4B4C8988D8}" srcOrd="0" destOrd="0" presId="urn:microsoft.com/office/officeart/2005/8/layout/cycle2"/>
    <dgm:cxn modelId="{461939E9-77AB-47AD-B21D-D14774210EA9}" type="presOf" srcId="{CAC98F4B-7ACF-4BCF-980C-035FC48800BF}" destId="{B6B31349-DE2F-493B-8B87-3D2F30F870CB}" srcOrd="0" destOrd="0" presId="urn:microsoft.com/office/officeart/2005/8/layout/cycle2"/>
    <dgm:cxn modelId="{0FE29C7D-EA1A-487E-8D06-A513CD213DE8}" type="presOf" srcId="{BAFCAD77-F8CD-4FCF-BBFE-B4DF86E7A97B}" destId="{6EE0C301-05B8-487C-B6F7-3C97B07B342C}" srcOrd="0" destOrd="0" presId="urn:microsoft.com/office/officeart/2005/8/layout/cycle2"/>
    <dgm:cxn modelId="{A5C6E702-E4D2-44B6-8C4D-DE112D59E778}" srcId="{8CB19730-3B19-4BCF-8189-967C3970DC14}" destId="{C29B021A-5CF2-4BC2-AC00-7E5154CA0F74}" srcOrd="5" destOrd="0" parTransId="{525E148D-0786-4F0C-A52A-7762C1DF6917}" sibTransId="{FB45CA6A-F04F-4001-94E0-6D503C35676B}"/>
    <dgm:cxn modelId="{FD68669F-E12F-45A5-A273-E222315FE5DF}" type="presOf" srcId="{7BD856A7-452D-4466-AB31-3B7BD88661FD}" destId="{DEBE0659-8D04-4F04-AB3C-D00D8EB73A81}" srcOrd="0" destOrd="0" presId="urn:microsoft.com/office/officeart/2005/8/layout/cycle2"/>
    <dgm:cxn modelId="{19693244-429C-4CF7-830A-0B7297BB69B3}" srcId="{8CB19730-3B19-4BCF-8189-967C3970DC14}" destId="{08B8089E-055D-4705-8D5F-74A92D093891}" srcOrd="0" destOrd="0" parTransId="{59FEAB4C-CDDB-42FC-B4B0-5A89DD693327}" sibTransId="{BAFCAD77-F8CD-4FCF-BBFE-B4DF86E7A97B}"/>
    <dgm:cxn modelId="{C21F90DE-D28F-4063-8EEC-48EF3587F5E6}" type="presOf" srcId="{BAFCAD77-F8CD-4FCF-BBFE-B4DF86E7A97B}" destId="{87CD1BAE-BB4B-40ED-973D-DD105097D34F}" srcOrd="1" destOrd="0" presId="urn:microsoft.com/office/officeart/2005/8/layout/cycle2"/>
    <dgm:cxn modelId="{82636FFE-DF11-4C52-AAD5-429E31BE7B99}" srcId="{8CB19730-3B19-4BCF-8189-967C3970DC14}" destId="{ADC5E857-AD36-4648-99AF-A5EA51CB6D8D}" srcOrd="4" destOrd="0" parTransId="{DE52904F-B051-46E7-8339-06D32FB03B59}" sibTransId="{9286D79B-420E-4D59-A211-F56A13E27B5F}"/>
    <dgm:cxn modelId="{B33F475E-E3DB-4C6F-80E9-0172571479E8}" type="presOf" srcId="{7BD856A7-452D-4466-AB31-3B7BD88661FD}" destId="{1E08A206-656D-4204-AF68-7F3002DC7704}" srcOrd="1" destOrd="0" presId="urn:microsoft.com/office/officeart/2005/8/layout/cycle2"/>
    <dgm:cxn modelId="{51107641-396B-4AB2-B523-FEE30713BBAC}" type="presOf" srcId="{FB45CA6A-F04F-4001-94E0-6D503C35676B}" destId="{8454A88E-5D93-4BE6-98F0-A75BB4304D52}" srcOrd="0" destOrd="0" presId="urn:microsoft.com/office/officeart/2005/8/layout/cycle2"/>
    <dgm:cxn modelId="{70811AFE-8ABB-4BCB-8BF4-244A7BEE244D}" type="presOf" srcId="{FB45CA6A-F04F-4001-94E0-6D503C35676B}" destId="{49527FE6-A846-42C1-A1E6-C1F2177FAADE}" srcOrd="1" destOrd="0" presId="urn:microsoft.com/office/officeart/2005/8/layout/cycle2"/>
    <dgm:cxn modelId="{9D72C0D0-606D-4BAF-B6FA-55C38219CB51}" srcId="{8CB19730-3B19-4BCF-8189-967C3970DC14}" destId="{19D817B5-DC2B-4B83-906F-BF5433BB9E77}" srcOrd="3" destOrd="0" parTransId="{AC1E39E6-FFDF-42F6-B5CE-9CA4C0B44457}" sibTransId="{7BD856A7-452D-4466-AB31-3B7BD88661FD}"/>
    <dgm:cxn modelId="{5398CFC0-A260-40FB-B102-AAF1FE83BBDD}" type="presOf" srcId="{8CB19730-3B19-4BCF-8189-967C3970DC14}" destId="{E125313A-F3C5-4298-9F1C-9E1801BB20A5}" srcOrd="0" destOrd="0" presId="urn:microsoft.com/office/officeart/2005/8/layout/cycle2"/>
    <dgm:cxn modelId="{F4E26B34-2B60-4B28-A6FF-0F1F825FAB6A}" type="presOf" srcId="{87517EF9-A51B-4657-BCCD-973FB17E212C}" destId="{8F32E0C7-5872-46CF-8741-9E4576DBBEEF}" srcOrd="0" destOrd="0" presId="urn:microsoft.com/office/officeart/2005/8/layout/cycle2"/>
    <dgm:cxn modelId="{9C5374A1-E6FA-46E8-A9A5-DE773928580D}" srcId="{8CB19730-3B19-4BCF-8189-967C3970DC14}" destId="{EF4B4B5F-977D-418A-9BB8-144B4A60B10B}" srcOrd="2" destOrd="0" parTransId="{EB776ED9-6BB4-41EC-8CE9-2A65FD9E071E}" sibTransId="{87517EF9-A51B-4657-BCCD-973FB17E212C}"/>
    <dgm:cxn modelId="{F7A77EA6-AD62-4EA7-9921-52D936580488}" type="presOf" srcId="{EF4B4B5F-977D-418A-9BB8-144B4A60B10B}" destId="{219DBB67-DB57-45E7-A045-AB7704CAC3F2}" srcOrd="0" destOrd="0" presId="urn:microsoft.com/office/officeart/2005/8/layout/cycle2"/>
    <dgm:cxn modelId="{A548847B-2534-466C-887B-6E7D93F376E5}" srcId="{8CB19730-3B19-4BCF-8189-967C3970DC14}" destId="{429243A0-9013-4E6F-8202-5CFE77B68F9F}" srcOrd="1" destOrd="0" parTransId="{ECA003CB-4C94-466A-8C8F-D39F6B199CC9}" sibTransId="{CAC98F4B-7ACF-4BCF-980C-035FC48800BF}"/>
    <dgm:cxn modelId="{7EF8908D-0E81-43CE-BC6B-28E5BD6CB3C3}" type="presOf" srcId="{87517EF9-A51B-4657-BCCD-973FB17E212C}" destId="{36DEE3B4-D47C-48C5-8505-FC6BE89B17BE}" srcOrd="1" destOrd="0" presId="urn:microsoft.com/office/officeart/2005/8/layout/cycle2"/>
    <dgm:cxn modelId="{97685446-DE89-40D1-9C53-AF6C9B6FD08D}" type="presOf" srcId="{C29B021A-5CF2-4BC2-AC00-7E5154CA0F74}" destId="{4500F109-0AE9-4C84-8926-D4D6DA9B6B07}" srcOrd="0" destOrd="0" presId="urn:microsoft.com/office/officeart/2005/8/layout/cycle2"/>
    <dgm:cxn modelId="{2DB93D98-309D-4714-B40B-6EA5280A842B}" type="presOf" srcId="{08B8089E-055D-4705-8D5F-74A92D093891}" destId="{6A31A59E-8CAC-404F-A5A3-BC9C811DF130}" srcOrd="0" destOrd="0" presId="urn:microsoft.com/office/officeart/2005/8/layout/cycle2"/>
    <dgm:cxn modelId="{0A793441-1208-42D2-BAF9-E7991B6FA71F}" type="presOf" srcId="{9286D79B-420E-4D59-A211-F56A13E27B5F}" destId="{95799987-C263-4E14-A4F6-50B488361DE1}" srcOrd="0" destOrd="0" presId="urn:microsoft.com/office/officeart/2005/8/layout/cycle2"/>
    <dgm:cxn modelId="{E240E387-EEC7-4CA4-8FF1-74041A32F9E4}" type="presOf" srcId="{ADC5E857-AD36-4648-99AF-A5EA51CB6D8D}" destId="{6E083116-AF5F-430D-A7D9-E767F65D0BB7}" srcOrd="0" destOrd="0" presId="urn:microsoft.com/office/officeart/2005/8/layout/cycle2"/>
    <dgm:cxn modelId="{BC838B72-96CB-4853-9192-2D97A69C502D}" type="presOf" srcId="{CAC98F4B-7ACF-4BCF-980C-035FC48800BF}" destId="{6B3C3E69-BF35-4CD0-AD47-FA4C41379B16}" srcOrd="1" destOrd="0" presId="urn:microsoft.com/office/officeart/2005/8/layout/cycle2"/>
    <dgm:cxn modelId="{47DCC797-ACD1-4FCA-9F33-149B5D95C4F7}" type="presOf" srcId="{9286D79B-420E-4D59-A211-F56A13E27B5F}" destId="{750740D8-6AE0-44B7-A2EA-5DE6AE0BDF01}" srcOrd="1" destOrd="0" presId="urn:microsoft.com/office/officeart/2005/8/layout/cycle2"/>
    <dgm:cxn modelId="{2301D690-BB35-4F25-8DB1-087AEAB0C97B}" type="presParOf" srcId="{E125313A-F3C5-4298-9F1C-9E1801BB20A5}" destId="{6A31A59E-8CAC-404F-A5A3-BC9C811DF130}" srcOrd="0" destOrd="0" presId="urn:microsoft.com/office/officeart/2005/8/layout/cycle2"/>
    <dgm:cxn modelId="{D8DA1B3B-2EF6-46AF-B0B9-A9C92E039C8A}" type="presParOf" srcId="{E125313A-F3C5-4298-9F1C-9E1801BB20A5}" destId="{6EE0C301-05B8-487C-B6F7-3C97B07B342C}" srcOrd="1" destOrd="0" presId="urn:microsoft.com/office/officeart/2005/8/layout/cycle2"/>
    <dgm:cxn modelId="{5511909C-FE15-4CA6-901D-20A5D02EED71}" type="presParOf" srcId="{6EE0C301-05B8-487C-B6F7-3C97B07B342C}" destId="{87CD1BAE-BB4B-40ED-973D-DD105097D34F}" srcOrd="0" destOrd="0" presId="urn:microsoft.com/office/officeart/2005/8/layout/cycle2"/>
    <dgm:cxn modelId="{D799CCC8-6887-4BBC-9C19-2B409A85FE4C}" type="presParOf" srcId="{E125313A-F3C5-4298-9F1C-9E1801BB20A5}" destId="{792B0C80-67D4-4ADB-80B6-42D00767FFBB}" srcOrd="2" destOrd="0" presId="urn:microsoft.com/office/officeart/2005/8/layout/cycle2"/>
    <dgm:cxn modelId="{463B3A01-EA1B-41CA-A4BC-A89CEC0DE876}" type="presParOf" srcId="{E125313A-F3C5-4298-9F1C-9E1801BB20A5}" destId="{B6B31349-DE2F-493B-8B87-3D2F30F870CB}" srcOrd="3" destOrd="0" presId="urn:microsoft.com/office/officeart/2005/8/layout/cycle2"/>
    <dgm:cxn modelId="{74A31695-398F-46EF-A9AD-FAC39522713F}" type="presParOf" srcId="{B6B31349-DE2F-493B-8B87-3D2F30F870CB}" destId="{6B3C3E69-BF35-4CD0-AD47-FA4C41379B16}" srcOrd="0" destOrd="0" presId="urn:microsoft.com/office/officeart/2005/8/layout/cycle2"/>
    <dgm:cxn modelId="{70AFA9EE-D40A-4550-9CF1-182553CDBA7A}" type="presParOf" srcId="{E125313A-F3C5-4298-9F1C-9E1801BB20A5}" destId="{219DBB67-DB57-45E7-A045-AB7704CAC3F2}" srcOrd="4" destOrd="0" presId="urn:microsoft.com/office/officeart/2005/8/layout/cycle2"/>
    <dgm:cxn modelId="{B08BEFE6-A97A-4283-A3F6-AD34BA070E55}" type="presParOf" srcId="{E125313A-F3C5-4298-9F1C-9E1801BB20A5}" destId="{8F32E0C7-5872-46CF-8741-9E4576DBBEEF}" srcOrd="5" destOrd="0" presId="urn:microsoft.com/office/officeart/2005/8/layout/cycle2"/>
    <dgm:cxn modelId="{47F203DB-E99B-468C-BA1F-4A6ECF34EB33}" type="presParOf" srcId="{8F32E0C7-5872-46CF-8741-9E4576DBBEEF}" destId="{36DEE3B4-D47C-48C5-8505-FC6BE89B17BE}" srcOrd="0" destOrd="0" presId="urn:microsoft.com/office/officeart/2005/8/layout/cycle2"/>
    <dgm:cxn modelId="{D713A918-65C2-4A29-B1AE-93A042F73838}" type="presParOf" srcId="{E125313A-F3C5-4298-9F1C-9E1801BB20A5}" destId="{00B70B77-D80B-49A3-9828-6D4B4C8988D8}" srcOrd="6" destOrd="0" presId="urn:microsoft.com/office/officeart/2005/8/layout/cycle2"/>
    <dgm:cxn modelId="{82B65298-8331-4A89-AB52-393AA7B34148}" type="presParOf" srcId="{E125313A-F3C5-4298-9F1C-9E1801BB20A5}" destId="{DEBE0659-8D04-4F04-AB3C-D00D8EB73A81}" srcOrd="7" destOrd="0" presId="urn:microsoft.com/office/officeart/2005/8/layout/cycle2"/>
    <dgm:cxn modelId="{4EF335B7-F925-4CDF-8A90-886985A5B2C5}" type="presParOf" srcId="{DEBE0659-8D04-4F04-AB3C-D00D8EB73A81}" destId="{1E08A206-656D-4204-AF68-7F3002DC7704}" srcOrd="0" destOrd="0" presId="urn:microsoft.com/office/officeart/2005/8/layout/cycle2"/>
    <dgm:cxn modelId="{EE222692-401D-47DF-878D-27147B941E7F}" type="presParOf" srcId="{E125313A-F3C5-4298-9F1C-9E1801BB20A5}" destId="{6E083116-AF5F-430D-A7D9-E767F65D0BB7}" srcOrd="8" destOrd="0" presId="urn:microsoft.com/office/officeart/2005/8/layout/cycle2"/>
    <dgm:cxn modelId="{346E4E5B-5078-4DD7-9D3A-2BA8A7D3D393}" type="presParOf" srcId="{E125313A-F3C5-4298-9F1C-9E1801BB20A5}" destId="{95799987-C263-4E14-A4F6-50B488361DE1}" srcOrd="9" destOrd="0" presId="urn:microsoft.com/office/officeart/2005/8/layout/cycle2"/>
    <dgm:cxn modelId="{48065629-D437-41D5-B6F4-B4A215F15445}" type="presParOf" srcId="{95799987-C263-4E14-A4F6-50B488361DE1}" destId="{750740D8-6AE0-44B7-A2EA-5DE6AE0BDF01}" srcOrd="0" destOrd="0" presId="urn:microsoft.com/office/officeart/2005/8/layout/cycle2"/>
    <dgm:cxn modelId="{AD04CC47-7885-4AE5-998F-C6A1414B83D2}" type="presParOf" srcId="{E125313A-F3C5-4298-9F1C-9E1801BB20A5}" destId="{4500F109-0AE9-4C84-8926-D4D6DA9B6B07}" srcOrd="10" destOrd="0" presId="urn:microsoft.com/office/officeart/2005/8/layout/cycle2"/>
    <dgm:cxn modelId="{75B84ECC-4871-42CC-8506-FC4C349BC7DD}" type="presParOf" srcId="{E125313A-F3C5-4298-9F1C-9E1801BB20A5}" destId="{8454A88E-5D93-4BE6-98F0-A75BB4304D52}" srcOrd="11" destOrd="0" presId="urn:microsoft.com/office/officeart/2005/8/layout/cycle2"/>
    <dgm:cxn modelId="{47A0DD5F-2547-4B6C-A661-C3303EB8C564}" type="presParOf" srcId="{8454A88E-5D93-4BE6-98F0-A75BB4304D52}" destId="{49527FE6-A846-42C1-A1E6-C1F2177FAADE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247EA7C-AA5A-4E18-AC5E-80E9D93541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2FF5C1F-F350-4229-82D3-E1DAB7FE5E6B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๒</a:t>
          </a:r>
          <a:endParaRPr lang="en-US" sz="2000" dirty="0">
            <a:latin typeface="TH SarabunPSK" pitchFamily="34" charset="-34"/>
            <a:cs typeface="TH SarabunPSK" pitchFamily="34" charset="-34"/>
          </a:endParaRPr>
        </a:p>
      </dgm:t>
    </dgm:pt>
    <dgm:pt modelId="{7545CA42-00E0-40B6-933D-504DEA14FD2E}" type="parTrans" cxnId="{CF50642F-0CA0-4AA1-B8AB-870BCA960403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C08B0462-6B44-4CE7-B153-E2DCB38DD534}" type="sibTrans" cxnId="{CF50642F-0CA0-4AA1-B8AB-870BCA960403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F6AD85A3-619D-48E7-B88E-383DD1AF7A00}">
      <dgm:prSet phldrT="[Text]" custT="1"/>
      <dgm:spPr/>
      <dgm:t>
        <a:bodyPr/>
        <a:lstStyle/>
        <a:p>
          <a:r>
            <a:rPr lang="th-TH" sz="2100" b="1" dirty="0" smtClean="0">
              <a:latin typeface="TH SarabunPSK" pitchFamily="34" charset="-34"/>
              <a:cs typeface="TH SarabunPSK" pitchFamily="34" charset="-34"/>
            </a:rPr>
            <a:t>เตรียมความพร้อมของบุคลากรและจัดให้มีคณะทำงานรับผิดชอบ</a:t>
          </a:r>
          <a:endParaRPr lang="en-US" sz="21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BED2ED-9DD2-4E75-8230-FA094CA023C7}" type="parTrans" cxnId="{EE2440C1-6498-4885-AA5A-437A74DFBBB4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590C2C87-957B-412C-BF87-4407EC8E68A4}" type="sibTrans" cxnId="{EE2440C1-6498-4885-AA5A-437A74DFBBB4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1AD56701-CE2F-44AA-B737-0B619900EE06}">
      <dgm:prSet phldrT="[Text]" custT="1"/>
      <dgm:spPr/>
      <dgm:t>
        <a:bodyPr/>
        <a:lstStyle/>
        <a:p>
          <a:r>
            <a:rPr lang="th-TH" sz="2200" b="1" dirty="0" smtClean="0">
              <a:latin typeface="TH SarabunPSK" pitchFamily="34" charset="-34"/>
              <a:cs typeface="TH SarabunPSK" pitchFamily="34" charset="-34"/>
            </a:rPr>
            <a:t>กำหนดแผนและแนวทางการควบคุมคุณภาพการจัดการศึกษา</a:t>
          </a:r>
          <a:r>
            <a:rPr lang="en-US" sz="2200" b="1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200" b="1" dirty="0" smtClean="0">
              <a:latin typeface="TH SarabunPSK" pitchFamily="34" charset="-34"/>
              <a:cs typeface="TH SarabunPSK" pitchFamily="34" charset="-34"/>
            </a:rPr>
            <a:t>ประชุมชี้แจงแผน สร้างความเข้าใจ   ก่อนนำแนวทางไปใช้ในการปฏิบัติงานประจำของบุคลากร</a:t>
          </a:r>
          <a:endParaRPr lang="en-US" sz="2400" dirty="0">
            <a:latin typeface="TH SarabunPSK" pitchFamily="34" charset="-34"/>
            <a:cs typeface="TH SarabunPSK" pitchFamily="34" charset="-34"/>
          </a:endParaRPr>
        </a:p>
      </dgm:t>
    </dgm:pt>
    <dgm:pt modelId="{9EDDB6D4-7064-4D04-B03E-82BFBA5F6731}" type="parTrans" cxnId="{36B5FD6B-7258-484E-9281-277DF596026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7AC9787A-FC97-4E23-B871-FAC0F5E992B4}" type="sibTrans" cxnId="{36B5FD6B-7258-484E-9281-277DF596026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35954CE5-BADB-4484-849C-B9491866814D}">
      <dgm:prSet custT="1"/>
      <dgm:spPr/>
      <dgm:t>
        <a:bodyPr anchor="t"/>
        <a:lstStyle/>
        <a:p>
          <a:r>
            <a:rPr lang="th-TH" sz="2200" b="1" dirty="0" smtClean="0">
              <a:latin typeface="TH SarabunPSK" pitchFamily="34" charset="-34"/>
              <a:cs typeface="TH SarabunPSK" pitchFamily="34" charset="-34"/>
            </a:rPr>
            <a:t>ตรวจสอบและประเมินคุณภาพการจัดการศึกษาตามมาตรฐานที่กำหนด ปรับปรุงแก้ไขเป็นระยะสู่มาตรฐานคุณภาพ                                      เก็บรวบรวมข้อมูลหลักฐานต่างๆ เพื่อจัดทำรายงานต่อไป</a:t>
          </a:r>
          <a:endParaRPr lang="en-US" sz="2200" b="1" dirty="0">
            <a:latin typeface="TH SarabunPSK" pitchFamily="34" charset="-34"/>
            <a:cs typeface="TH SarabunPSK" pitchFamily="34" charset="-34"/>
          </a:endParaRPr>
        </a:p>
      </dgm:t>
    </dgm:pt>
    <dgm:pt modelId="{DCEDCB02-3543-40D3-ABE7-0FC43425F816}" type="sibTrans" cxnId="{DABC0297-BABA-4F00-9E32-42844BF162B1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F646CCB7-30CA-4960-BE7D-131ED79F3860}" type="parTrans" cxnId="{DABC0297-BABA-4F00-9E32-42844BF162B1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4CE4187F-7242-4926-8E7D-58198FBCEC8B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๔</a:t>
          </a:r>
          <a:endParaRPr lang="en-US" sz="2000" dirty="0">
            <a:latin typeface="TH SarabunPSK" pitchFamily="34" charset="-34"/>
            <a:cs typeface="TH SarabunPSK" pitchFamily="34" charset="-34"/>
          </a:endParaRPr>
        </a:p>
      </dgm:t>
    </dgm:pt>
    <dgm:pt modelId="{59226FE9-99B4-4A11-B015-A9A89D513FF2}" type="parTrans" cxnId="{011CC235-5B64-4AB1-B1D5-D31F777A9075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E1FE3F92-8459-4601-B7A9-D30F3CEAD4A6}" type="sibTrans" cxnId="{011CC235-5B64-4AB1-B1D5-D31F777A9075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9CB11148-340C-43D5-9BDD-F940248A118F}">
      <dgm:prSet custT="1"/>
      <dgm:spPr/>
      <dgm:t>
        <a:bodyPr/>
        <a:lstStyle/>
        <a:p>
          <a:r>
            <a:rPr lang="th-TH" sz="2200" b="1" dirty="0" smtClean="0">
              <a:latin typeface="TH SarabunPSK" pitchFamily="34" charset="-34"/>
              <a:cs typeface="TH SarabunPSK" pitchFamily="34" charset="-34"/>
            </a:rPr>
            <a:t>จัดทำรายงานประเมินตนเอง (</a:t>
          </a:r>
          <a:r>
            <a:rPr lang="en-US" sz="2200" b="1" dirty="0" smtClean="0">
              <a:latin typeface="TH SarabunPSK" pitchFamily="34" charset="-34"/>
              <a:cs typeface="TH SarabunPSK" pitchFamily="34" charset="-34"/>
            </a:rPr>
            <a:t>SAR) </a:t>
          </a:r>
          <a:r>
            <a:rPr lang="th-TH" sz="2200" b="1" dirty="0" smtClean="0">
              <a:latin typeface="TH SarabunPSK" pitchFamily="34" charset="-34"/>
              <a:cs typeface="TH SarabunPSK" pitchFamily="34" charset="-34"/>
            </a:rPr>
            <a:t>หรือรายงานประจำปี (</a:t>
          </a:r>
          <a:r>
            <a:rPr lang="en-US" sz="2200" b="1" dirty="0" smtClean="0">
              <a:latin typeface="TH SarabunPSK" pitchFamily="34" charset="-34"/>
              <a:cs typeface="TH SarabunPSK" pitchFamily="34" charset="-34"/>
            </a:rPr>
            <a:t>Annual Report)</a:t>
          </a:r>
          <a:r>
            <a:rPr lang="th-TH" sz="2200" b="1" dirty="0" smtClean="0">
              <a:latin typeface="TH SarabunPSK" pitchFamily="34" charset="-34"/>
              <a:cs typeface="TH SarabunPSK" pitchFamily="34" charset="-34"/>
            </a:rPr>
            <a:t> ทุกสิ้นปีการศึกษา และเสนอขอความเห็นชอบก่อนเผยแพร่ข่าวสาร กับเตรียมรับการประเมินภายใน/ภายนอก (ตามวงรอบ) และวางแผนการพัฒนาต่อไป</a:t>
          </a:r>
          <a:endParaRPr lang="en-US" sz="2200" b="1" dirty="0">
            <a:latin typeface="TH SarabunPSK" pitchFamily="34" charset="-34"/>
            <a:cs typeface="TH SarabunPSK" pitchFamily="34" charset="-34"/>
          </a:endParaRPr>
        </a:p>
      </dgm:t>
    </dgm:pt>
    <dgm:pt modelId="{362B7B8D-0F8E-4870-8EC2-0D1ACC58C2D8}" type="parTrans" cxnId="{5C786BC9-BF7B-45C2-9DB4-02721495A2EE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82447185-5BAD-4D83-9774-B8CB8120CE6C}" type="sibTrans" cxnId="{5C786BC9-BF7B-45C2-9DB4-02721495A2EE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6F47B222-E2C1-4382-B173-C09F3274C79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๓</a:t>
          </a:r>
          <a:endParaRPr lang="en-US" sz="2000" dirty="0">
            <a:latin typeface="TH SarabunPSK" pitchFamily="34" charset="-34"/>
            <a:cs typeface="TH SarabunPSK" pitchFamily="34" charset="-34"/>
          </a:endParaRPr>
        </a:p>
      </dgm:t>
    </dgm:pt>
    <dgm:pt modelId="{05A95869-AB05-481B-8379-C7A728054209}" type="sibTrans" cxnId="{CB40C51C-8EC7-4D81-8D85-897CE039767A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3A395F4F-3334-4502-9BC7-8DFFF472E626}" type="parTrans" cxnId="{CB40C51C-8EC7-4D81-8D85-897CE039767A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4A99F3EE-5DD8-465A-9811-D152C6600956}">
      <dgm:prSet phldrT="[Text]" custT="1"/>
      <dgm:spPr>
        <a:solidFill>
          <a:schemeClr val="bg1"/>
        </a:solidFill>
        <a:ln>
          <a:solidFill>
            <a:schemeClr val="bg1"/>
          </a:solidFill>
        </a:ln>
      </dgm:spPr>
      <dgm:t>
        <a:bodyPr/>
        <a:lstStyle/>
        <a:p>
          <a:endParaRPr lang="en-US" sz="2000" dirty="0">
            <a:latin typeface="TH SarabunPSK" pitchFamily="34" charset="-34"/>
            <a:cs typeface="TH SarabunPSK" pitchFamily="34" charset="-34"/>
          </a:endParaRPr>
        </a:p>
      </dgm:t>
    </dgm:pt>
    <dgm:pt modelId="{AC50C8E0-F2F1-4343-B42E-F9F2495D52BB}" type="sibTrans" cxnId="{E84A336A-E76C-45E4-80DF-FB0A943DAC76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50D2C525-18EF-4D27-9E8E-91773977A64C}" type="parTrans" cxnId="{E84A336A-E76C-45E4-80DF-FB0A943DAC76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5D854725-BB06-4271-A17F-DC9BC87D19A7}">
      <dgm:prSet phldrT="[Text]" custT="1"/>
      <dgm:spPr>
        <a:solidFill>
          <a:schemeClr val="bg1">
            <a:alpha val="90000"/>
          </a:schemeClr>
        </a:solidFill>
        <a:ln>
          <a:solidFill>
            <a:schemeClr val="bg1"/>
          </a:solidFill>
        </a:ln>
      </dgm:spPr>
      <dgm:t>
        <a:bodyPr/>
        <a:lstStyle/>
        <a:p>
          <a:r>
            <a:rPr lang="th-TH" sz="2200" b="1" dirty="0" smtClean="0">
              <a:latin typeface="TH SarabunPSK" pitchFamily="34" charset="-34"/>
              <a:cs typeface="TH SarabunPSK" pitchFamily="34" charset="-34"/>
            </a:rPr>
            <a:t>กำหนดมาตรการส่งเสริมการควบคุม การตรวจสอบ และประเมินคุณภาพ</a:t>
          </a:r>
          <a:r>
            <a:rPr lang="en-US" sz="2200" b="1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200" b="1" dirty="0" smtClean="0">
              <a:latin typeface="TH SarabunPSK" pitchFamily="34" charset="-34"/>
              <a:cs typeface="TH SarabunPSK" pitchFamily="34" charset="-34"/>
            </a:rPr>
            <a:t>พัฒนาระบบสารสนเทศ </a:t>
          </a:r>
          <a:endParaRPr lang="en-US" sz="2200" b="1" dirty="0">
            <a:latin typeface="TH SarabunPSK" pitchFamily="34" charset="-34"/>
            <a:cs typeface="TH SarabunPSK" pitchFamily="34" charset="-34"/>
          </a:endParaRPr>
        </a:p>
      </dgm:t>
    </dgm:pt>
    <dgm:pt modelId="{F20CD470-9B71-4B61-845E-99F766E5B536}" type="sibTrans" cxnId="{D8842FF2-BBED-4EFD-9C30-14C7AA7B6F16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F480405D-86AD-420C-96B9-DF03A0014070}" type="parTrans" cxnId="{D8842FF2-BBED-4EFD-9C30-14C7AA7B6F16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4BE473F0-0B4E-4B26-93AD-939537D32CC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0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๑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F29094D0-8A32-476A-A798-8B26AB0322BA}" type="sibTrans" cxnId="{D740873A-9FB6-4EA1-85A7-19C028FFB36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8BC7098A-E88C-4E40-B841-227EF696559A}" type="parTrans" cxnId="{D740873A-9FB6-4EA1-85A7-19C028FFB36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8DE56A08-0AE5-45B7-B246-D8BD0CC34578}" type="pres">
      <dgm:prSet presAssocID="{7247EA7C-AA5A-4E18-AC5E-80E9D93541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6D1C5-B80C-4C32-A2C7-D4C42A6077ED}" type="pres">
      <dgm:prSet presAssocID="{4BE473F0-0B4E-4B26-93AD-939537D32CC5}" presName="composite" presStyleCnt="0"/>
      <dgm:spPr/>
    </dgm:pt>
    <dgm:pt modelId="{C2C7AB43-AB76-4BE2-880D-F325DF8E6CB3}" type="pres">
      <dgm:prSet presAssocID="{4BE473F0-0B4E-4B26-93AD-939537D32CC5}" presName="parentText" presStyleLbl="alignNode1" presStyleIdx="0" presStyleCnt="5" custScaleY="134310" custLinFactNeighborX="20807" custLinFactNeighborY="-2355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B2434-C633-4AEE-AD89-1FF32FB6FE30}" type="pres">
      <dgm:prSet presAssocID="{4BE473F0-0B4E-4B26-93AD-939537D32CC5}" presName="descendantText" presStyleLbl="alignAcc1" presStyleIdx="0" presStyleCnt="5" custScaleX="96619" custScaleY="124789" custLinFactNeighborX="2180" custLinFactNeighborY="5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87778-6DB9-4DAA-8902-16DC2C33B02D}" type="pres">
      <dgm:prSet presAssocID="{F29094D0-8A32-476A-A798-8B26AB0322BA}" presName="sp" presStyleCnt="0"/>
      <dgm:spPr/>
    </dgm:pt>
    <dgm:pt modelId="{D2D62B69-4F88-4366-B348-C08B46547015}" type="pres">
      <dgm:prSet presAssocID="{72FF5C1F-F350-4229-82D3-E1DAB7FE5E6B}" presName="composite" presStyleCnt="0"/>
      <dgm:spPr/>
    </dgm:pt>
    <dgm:pt modelId="{BDC86D97-608A-4E02-88E1-A1E5BFF9F650}" type="pres">
      <dgm:prSet presAssocID="{72FF5C1F-F350-4229-82D3-E1DAB7FE5E6B}" presName="parentText" presStyleLbl="alignNode1" presStyleIdx="1" presStyleCnt="5" custScaleY="102967" custLinFactNeighborX="18251" custLinFactNeighborY="-6470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7C6F2-6037-46F0-9D9D-D9AC69A7905C}" type="pres">
      <dgm:prSet presAssocID="{72FF5C1F-F350-4229-82D3-E1DAB7FE5E6B}" presName="descendantText" presStyleLbl="alignAcc1" presStyleIdx="1" presStyleCnt="5" custScaleX="94637" custScaleY="242405" custLinFactNeighborX="741" custLinFactNeighborY="-265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DD748-A70C-4F44-9BB4-ACDCBCE1C1B7}" type="pres">
      <dgm:prSet presAssocID="{C08B0462-6B44-4CE7-B153-E2DCB38DD534}" presName="sp" presStyleCnt="0"/>
      <dgm:spPr/>
    </dgm:pt>
    <dgm:pt modelId="{3651F365-3CD7-4207-B46D-698C1B5DA426}" type="pres">
      <dgm:prSet presAssocID="{4A99F3EE-5DD8-465A-9811-D152C6600956}" presName="composite" presStyleCnt="0"/>
      <dgm:spPr/>
    </dgm:pt>
    <dgm:pt modelId="{D6E73086-F3FA-43D9-842C-CFF9D133EED0}" type="pres">
      <dgm:prSet presAssocID="{4A99F3EE-5DD8-465A-9811-D152C6600956}" presName="parentText" presStyleLbl="alignNode1" presStyleIdx="2" presStyleCnt="5" custLinFactNeighborY="-4241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6F406-DBEE-4602-833B-CDFAF04E4151}" type="pres">
      <dgm:prSet presAssocID="{4A99F3EE-5DD8-465A-9811-D152C6600956}" presName="descendantText" presStyleLbl="alignAcc1" presStyleIdx="2" presStyleCnt="5" custScaleY="140914" custLinFactNeighborX="-916" custLinFactNeighborY="781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39B54-35F6-4D64-A339-4AD4C953403C}" type="pres">
      <dgm:prSet presAssocID="{AC50C8E0-F2F1-4343-B42E-F9F2495D52BB}" presName="sp" presStyleCnt="0"/>
      <dgm:spPr/>
    </dgm:pt>
    <dgm:pt modelId="{2DA44766-2368-4605-B0B8-5DFAF5338397}" type="pres">
      <dgm:prSet presAssocID="{6F47B222-E2C1-4382-B173-C09F3274C795}" presName="composite" presStyleCnt="0"/>
      <dgm:spPr/>
    </dgm:pt>
    <dgm:pt modelId="{64B08398-2EAD-43B9-81B1-EDAFAA0CCCDB}" type="pres">
      <dgm:prSet presAssocID="{6F47B222-E2C1-4382-B173-C09F3274C795}" presName="parentText" presStyleLbl="alignNode1" presStyleIdx="3" presStyleCnt="5" custScaleY="176497" custLinFactY="-8973" custLinFactNeighborX="-7910" custLinFactNeighborY="-10000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58B17-F96C-4437-A669-7A21718C060D}" type="pres">
      <dgm:prSet presAssocID="{6F47B222-E2C1-4382-B173-C09F3274C795}" presName="descendantText" presStyleLbl="alignAcc1" presStyleIdx="3" presStyleCnt="5" custScaleY="260442" custLinFactY="-39764" custLinFactNeighborX="-602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29C573-16AE-49BD-9D1B-E8EAC45BFBC3}" type="pres">
      <dgm:prSet presAssocID="{05A95869-AB05-481B-8379-C7A728054209}" presName="sp" presStyleCnt="0"/>
      <dgm:spPr/>
    </dgm:pt>
    <dgm:pt modelId="{9FBA7303-2F9C-415C-9698-46B2EE45652E}" type="pres">
      <dgm:prSet presAssocID="{4CE4187F-7242-4926-8E7D-58198FBCEC8B}" presName="composite" presStyleCnt="0"/>
      <dgm:spPr/>
    </dgm:pt>
    <dgm:pt modelId="{BEAD7E2C-6527-49AB-8D33-B97F481FE9C2}" type="pres">
      <dgm:prSet presAssocID="{4CE4187F-7242-4926-8E7D-58198FBCEC8B}" presName="parentText" presStyleLbl="alignNode1" presStyleIdx="4" presStyleCnt="5" custScaleY="183061" custLinFactNeighborY="-91760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3E4E148-FB13-441D-AEF3-2CBA0773FD83}" type="pres">
      <dgm:prSet presAssocID="{4CE4187F-7242-4926-8E7D-58198FBCEC8B}" presName="descendantText" presStyleLbl="alignAcc1" presStyleIdx="4" presStyleCnt="5" custScaleY="258721" custLinFactY="-19887" custLinFactNeighborX="115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3C0A2C-01F2-4D9A-8E33-91D5A46C6D56}" type="presOf" srcId="{9CB11148-340C-43D5-9BDD-F940248A118F}" destId="{63E4E148-FB13-441D-AEF3-2CBA0773FD83}" srcOrd="0" destOrd="0" presId="urn:microsoft.com/office/officeart/2005/8/layout/chevron2"/>
    <dgm:cxn modelId="{011CC235-5B64-4AB1-B1D5-D31F777A9075}" srcId="{7247EA7C-AA5A-4E18-AC5E-80E9D9354119}" destId="{4CE4187F-7242-4926-8E7D-58198FBCEC8B}" srcOrd="4" destOrd="0" parTransId="{59226FE9-99B4-4A11-B015-A9A89D513FF2}" sibTransId="{E1FE3F92-8459-4601-B7A9-D30F3CEAD4A6}"/>
    <dgm:cxn modelId="{EE2440C1-6498-4885-AA5A-437A74DFBBB4}" srcId="{4BE473F0-0B4E-4B26-93AD-939537D32CC5}" destId="{F6AD85A3-619D-48E7-B88E-383DD1AF7A00}" srcOrd="0" destOrd="0" parTransId="{9EBED2ED-9DD2-4E75-8230-FA094CA023C7}" sibTransId="{590C2C87-957B-412C-BF87-4407EC8E68A4}"/>
    <dgm:cxn modelId="{CB40C51C-8EC7-4D81-8D85-897CE039767A}" srcId="{7247EA7C-AA5A-4E18-AC5E-80E9D9354119}" destId="{6F47B222-E2C1-4382-B173-C09F3274C795}" srcOrd="3" destOrd="0" parTransId="{3A395F4F-3334-4502-9BC7-8DFFF472E626}" sibTransId="{05A95869-AB05-481B-8379-C7A728054209}"/>
    <dgm:cxn modelId="{892C44A5-7843-4AA8-BA00-870EB3173AE9}" type="presOf" srcId="{4BE473F0-0B4E-4B26-93AD-939537D32CC5}" destId="{C2C7AB43-AB76-4BE2-880D-F325DF8E6CB3}" srcOrd="0" destOrd="0" presId="urn:microsoft.com/office/officeart/2005/8/layout/chevron2"/>
    <dgm:cxn modelId="{26000C57-EFFC-4060-A695-24E7A8A9DF03}" type="presOf" srcId="{35954CE5-BADB-4484-849C-B9491866814D}" destId="{EA058B17-F96C-4437-A669-7A21718C060D}" srcOrd="0" destOrd="0" presId="urn:microsoft.com/office/officeart/2005/8/layout/chevron2"/>
    <dgm:cxn modelId="{307CC93F-AF3A-431A-B2B9-07FD15A3F9A2}" type="presOf" srcId="{4CE4187F-7242-4926-8E7D-58198FBCEC8B}" destId="{BEAD7E2C-6527-49AB-8D33-B97F481FE9C2}" srcOrd="0" destOrd="0" presId="urn:microsoft.com/office/officeart/2005/8/layout/chevron2"/>
    <dgm:cxn modelId="{D8842FF2-BBED-4EFD-9C30-14C7AA7B6F16}" srcId="{4A99F3EE-5DD8-465A-9811-D152C6600956}" destId="{5D854725-BB06-4271-A17F-DC9BC87D19A7}" srcOrd="0" destOrd="0" parTransId="{F480405D-86AD-420C-96B9-DF03A0014070}" sibTransId="{F20CD470-9B71-4B61-845E-99F766E5B536}"/>
    <dgm:cxn modelId="{037B1763-7C7B-4A21-8A7B-9F5C33603135}" type="presOf" srcId="{F6AD85A3-619D-48E7-B88E-383DD1AF7A00}" destId="{CFCB2434-C633-4AEE-AD89-1FF32FB6FE30}" srcOrd="0" destOrd="0" presId="urn:microsoft.com/office/officeart/2005/8/layout/chevron2"/>
    <dgm:cxn modelId="{5C786BC9-BF7B-45C2-9DB4-02721495A2EE}" srcId="{4CE4187F-7242-4926-8E7D-58198FBCEC8B}" destId="{9CB11148-340C-43D5-9BDD-F940248A118F}" srcOrd="0" destOrd="0" parTransId="{362B7B8D-0F8E-4870-8EC2-0D1ACC58C2D8}" sibTransId="{82447185-5BAD-4D83-9774-B8CB8120CE6C}"/>
    <dgm:cxn modelId="{616A535E-5F49-42C1-AECA-570BC50F977F}" type="presOf" srcId="{4A99F3EE-5DD8-465A-9811-D152C6600956}" destId="{D6E73086-F3FA-43D9-842C-CFF9D133EED0}" srcOrd="0" destOrd="0" presId="urn:microsoft.com/office/officeart/2005/8/layout/chevron2"/>
    <dgm:cxn modelId="{CF50642F-0CA0-4AA1-B8AB-870BCA960403}" srcId="{7247EA7C-AA5A-4E18-AC5E-80E9D9354119}" destId="{72FF5C1F-F350-4229-82D3-E1DAB7FE5E6B}" srcOrd="1" destOrd="0" parTransId="{7545CA42-00E0-40B6-933D-504DEA14FD2E}" sibTransId="{C08B0462-6B44-4CE7-B153-E2DCB38DD534}"/>
    <dgm:cxn modelId="{D740873A-9FB6-4EA1-85A7-19C028FFB369}" srcId="{7247EA7C-AA5A-4E18-AC5E-80E9D9354119}" destId="{4BE473F0-0B4E-4B26-93AD-939537D32CC5}" srcOrd="0" destOrd="0" parTransId="{8BC7098A-E88C-4E40-B841-227EF696559A}" sibTransId="{F29094D0-8A32-476A-A798-8B26AB0322BA}"/>
    <dgm:cxn modelId="{110DBF16-223C-4286-929D-F3E28A1DC02A}" type="presOf" srcId="{7247EA7C-AA5A-4E18-AC5E-80E9D9354119}" destId="{8DE56A08-0AE5-45B7-B246-D8BD0CC34578}" srcOrd="0" destOrd="0" presId="urn:microsoft.com/office/officeart/2005/8/layout/chevron2"/>
    <dgm:cxn modelId="{E84A336A-E76C-45E4-80DF-FB0A943DAC76}" srcId="{7247EA7C-AA5A-4E18-AC5E-80E9D9354119}" destId="{4A99F3EE-5DD8-465A-9811-D152C6600956}" srcOrd="2" destOrd="0" parTransId="{50D2C525-18EF-4D27-9E8E-91773977A64C}" sibTransId="{AC50C8E0-F2F1-4343-B42E-F9F2495D52BB}"/>
    <dgm:cxn modelId="{E3C5A327-ED6F-45B6-BDC3-752FC4274A53}" type="presOf" srcId="{1AD56701-CE2F-44AA-B737-0B619900EE06}" destId="{E3E7C6F2-6037-46F0-9D9D-D9AC69A7905C}" srcOrd="0" destOrd="0" presId="urn:microsoft.com/office/officeart/2005/8/layout/chevron2"/>
    <dgm:cxn modelId="{36B5FD6B-7258-484E-9281-277DF5960269}" srcId="{72FF5C1F-F350-4229-82D3-E1DAB7FE5E6B}" destId="{1AD56701-CE2F-44AA-B737-0B619900EE06}" srcOrd="0" destOrd="0" parTransId="{9EDDB6D4-7064-4D04-B03E-82BFBA5F6731}" sibTransId="{7AC9787A-FC97-4E23-B871-FAC0F5E992B4}"/>
    <dgm:cxn modelId="{3AABABC9-5C67-4D79-B87B-88A939467E2C}" type="presOf" srcId="{72FF5C1F-F350-4229-82D3-E1DAB7FE5E6B}" destId="{BDC86D97-608A-4E02-88E1-A1E5BFF9F650}" srcOrd="0" destOrd="0" presId="urn:microsoft.com/office/officeart/2005/8/layout/chevron2"/>
    <dgm:cxn modelId="{DABC0297-BABA-4F00-9E32-42844BF162B1}" srcId="{6F47B222-E2C1-4382-B173-C09F3274C795}" destId="{35954CE5-BADB-4484-849C-B9491866814D}" srcOrd="0" destOrd="0" parTransId="{F646CCB7-30CA-4960-BE7D-131ED79F3860}" sibTransId="{DCEDCB02-3543-40D3-ABE7-0FC43425F816}"/>
    <dgm:cxn modelId="{9F24D251-DB0E-4ADF-8BC6-95E72F94CFC7}" type="presOf" srcId="{6F47B222-E2C1-4382-B173-C09F3274C795}" destId="{64B08398-2EAD-43B9-81B1-EDAFAA0CCCDB}" srcOrd="0" destOrd="0" presId="urn:microsoft.com/office/officeart/2005/8/layout/chevron2"/>
    <dgm:cxn modelId="{2F445B35-0288-4E8D-BBB3-7E583B4483B8}" type="presOf" srcId="{5D854725-BB06-4271-A17F-DC9BC87D19A7}" destId="{3BD6F406-DBEE-4602-833B-CDFAF04E4151}" srcOrd="0" destOrd="0" presId="urn:microsoft.com/office/officeart/2005/8/layout/chevron2"/>
    <dgm:cxn modelId="{7BC14A74-C148-427D-8FF1-22DF18C6D049}" type="presParOf" srcId="{8DE56A08-0AE5-45B7-B246-D8BD0CC34578}" destId="{A9C6D1C5-B80C-4C32-A2C7-D4C42A6077ED}" srcOrd="0" destOrd="0" presId="urn:microsoft.com/office/officeart/2005/8/layout/chevron2"/>
    <dgm:cxn modelId="{CF5811F9-E9E0-44A7-9CAF-4B2CBCC83620}" type="presParOf" srcId="{A9C6D1C5-B80C-4C32-A2C7-D4C42A6077ED}" destId="{C2C7AB43-AB76-4BE2-880D-F325DF8E6CB3}" srcOrd="0" destOrd="0" presId="urn:microsoft.com/office/officeart/2005/8/layout/chevron2"/>
    <dgm:cxn modelId="{2CC4C67B-C469-4FF2-AAFF-9329AE6AA117}" type="presParOf" srcId="{A9C6D1C5-B80C-4C32-A2C7-D4C42A6077ED}" destId="{CFCB2434-C633-4AEE-AD89-1FF32FB6FE30}" srcOrd="1" destOrd="0" presId="urn:microsoft.com/office/officeart/2005/8/layout/chevron2"/>
    <dgm:cxn modelId="{D17DD73D-2C3E-431B-BBF8-1090298FB84F}" type="presParOf" srcId="{8DE56A08-0AE5-45B7-B246-D8BD0CC34578}" destId="{B9087778-6DB9-4DAA-8902-16DC2C33B02D}" srcOrd="1" destOrd="0" presId="urn:microsoft.com/office/officeart/2005/8/layout/chevron2"/>
    <dgm:cxn modelId="{B7B3F62F-E66B-4C5C-8D0F-7C4810493EBA}" type="presParOf" srcId="{8DE56A08-0AE5-45B7-B246-D8BD0CC34578}" destId="{D2D62B69-4F88-4366-B348-C08B46547015}" srcOrd="2" destOrd="0" presId="urn:microsoft.com/office/officeart/2005/8/layout/chevron2"/>
    <dgm:cxn modelId="{04B4A32D-C7F9-4CC2-9180-ECE08C33860F}" type="presParOf" srcId="{D2D62B69-4F88-4366-B348-C08B46547015}" destId="{BDC86D97-608A-4E02-88E1-A1E5BFF9F650}" srcOrd="0" destOrd="0" presId="urn:microsoft.com/office/officeart/2005/8/layout/chevron2"/>
    <dgm:cxn modelId="{9965D5C3-AC7A-4644-84E9-2A7F5F0399B8}" type="presParOf" srcId="{D2D62B69-4F88-4366-B348-C08B46547015}" destId="{E3E7C6F2-6037-46F0-9D9D-D9AC69A7905C}" srcOrd="1" destOrd="0" presId="urn:microsoft.com/office/officeart/2005/8/layout/chevron2"/>
    <dgm:cxn modelId="{CC11E617-932D-4A9B-8F70-4E8E8EED5461}" type="presParOf" srcId="{8DE56A08-0AE5-45B7-B246-D8BD0CC34578}" destId="{AAFDD748-A70C-4F44-9BB4-ACDCBCE1C1B7}" srcOrd="3" destOrd="0" presId="urn:microsoft.com/office/officeart/2005/8/layout/chevron2"/>
    <dgm:cxn modelId="{D7ED6B7C-53F3-4433-8EF7-9B4FDE8C04E0}" type="presParOf" srcId="{8DE56A08-0AE5-45B7-B246-D8BD0CC34578}" destId="{3651F365-3CD7-4207-B46D-698C1B5DA426}" srcOrd="4" destOrd="0" presId="urn:microsoft.com/office/officeart/2005/8/layout/chevron2"/>
    <dgm:cxn modelId="{8437A450-70FF-4869-91DE-D72D3A08C9F5}" type="presParOf" srcId="{3651F365-3CD7-4207-B46D-698C1B5DA426}" destId="{D6E73086-F3FA-43D9-842C-CFF9D133EED0}" srcOrd="0" destOrd="0" presId="urn:microsoft.com/office/officeart/2005/8/layout/chevron2"/>
    <dgm:cxn modelId="{1FE5A08F-5BAC-427A-90AF-177C64215781}" type="presParOf" srcId="{3651F365-3CD7-4207-B46D-698C1B5DA426}" destId="{3BD6F406-DBEE-4602-833B-CDFAF04E4151}" srcOrd="1" destOrd="0" presId="urn:microsoft.com/office/officeart/2005/8/layout/chevron2"/>
    <dgm:cxn modelId="{5F5E661A-5841-48EC-9214-BBEE91AB7A7B}" type="presParOf" srcId="{8DE56A08-0AE5-45B7-B246-D8BD0CC34578}" destId="{D7F39B54-35F6-4D64-A339-4AD4C953403C}" srcOrd="5" destOrd="0" presId="urn:microsoft.com/office/officeart/2005/8/layout/chevron2"/>
    <dgm:cxn modelId="{B5FB07BB-B60E-46AF-B8CA-C69CA06260B1}" type="presParOf" srcId="{8DE56A08-0AE5-45B7-B246-D8BD0CC34578}" destId="{2DA44766-2368-4605-B0B8-5DFAF5338397}" srcOrd="6" destOrd="0" presId="urn:microsoft.com/office/officeart/2005/8/layout/chevron2"/>
    <dgm:cxn modelId="{08C4F800-DE95-4317-B040-6C2524AD90E8}" type="presParOf" srcId="{2DA44766-2368-4605-B0B8-5DFAF5338397}" destId="{64B08398-2EAD-43B9-81B1-EDAFAA0CCCDB}" srcOrd="0" destOrd="0" presId="urn:microsoft.com/office/officeart/2005/8/layout/chevron2"/>
    <dgm:cxn modelId="{6F4BAFB1-A865-442D-9997-43C2FB736303}" type="presParOf" srcId="{2DA44766-2368-4605-B0B8-5DFAF5338397}" destId="{EA058B17-F96C-4437-A669-7A21718C060D}" srcOrd="1" destOrd="0" presId="urn:microsoft.com/office/officeart/2005/8/layout/chevron2"/>
    <dgm:cxn modelId="{E95C4103-93C6-4E73-A12E-8DD880ADFCE7}" type="presParOf" srcId="{8DE56A08-0AE5-45B7-B246-D8BD0CC34578}" destId="{EA29C573-16AE-49BD-9D1B-E8EAC45BFBC3}" srcOrd="7" destOrd="0" presId="urn:microsoft.com/office/officeart/2005/8/layout/chevron2"/>
    <dgm:cxn modelId="{AAD56C5A-8305-49AB-92BE-A2708D357D9B}" type="presParOf" srcId="{8DE56A08-0AE5-45B7-B246-D8BD0CC34578}" destId="{9FBA7303-2F9C-415C-9698-46B2EE45652E}" srcOrd="8" destOrd="0" presId="urn:microsoft.com/office/officeart/2005/8/layout/chevron2"/>
    <dgm:cxn modelId="{6360994F-72F5-4E70-806B-DBAA94DDC4CA}" type="presParOf" srcId="{9FBA7303-2F9C-415C-9698-46B2EE45652E}" destId="{BEAD7E2C-6527-49AB-8D33-B97F481FE9C2}" srcOrd="0" destOrd="0" presId="urn:microsoft.com/office/officeart/2005/8/layout/chevron2"/>
    <dgm:cxn modelId="{2325C659-BFD1-4A5B-8A47-B8FCB1A4C1FD}" type="presParOf" srcId="{9FBA7303-2F9C-415C-9698-46B2EE45652E}" destId="{63E4E148-FB13-441D-AEF3-2CBA0773FD83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247EA7C-AA5A-4E18-AC5E-80E9D935411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E473F0-0B4E-4B26-93AD-939537D32CC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19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๑</a:t>
          </a:r>
          <a:endParaRPr lang="en-US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gm:t>
    </dgm:pt>
    <dgm:pt modelId="{8BC7098A-E88C-4E40-B841-227EF696559A}" type="parTrans" cxnId="{D740873A-9FB6-4EA1-85A7-19C028FFB36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F29094D0-8A32-476A-A798-8B26AB0322BA}" type="sibTrans" cxnId="{D740873A-9FB6-4EA1-85A7-19C028FFB36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72FF5C1F-F350-4229-82D3-E1DAB7FE5E6B}">
      <dgm:prSet phldrT="[Text]" custT="1"/>
      <dgm:spPr>
        <a:solidFill>
          <a:srgbClr val="663300"/>
        </a:solidFill>
      </dgm:spPr>
      <dgm:t>
        <a:bodyPr/>
        <a:lstStyle/>
        <a:p>
          <a:r>
            <a: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๒</a:t>
          </a:r>
          <a:endParaRPr lang="en-US" sz="2400" dirty="0">
            <a:latin typeface="TH SarabunPSK" pitchFamily="34" charset="-34"/>
            <a:cs typeface="TH SarabunPSK" pitchFamily="34" charset="-34"/>
          </a:endParaRPr>
        </a:p>
      </dgm:t>
    </dgm:pt>
    <dgm:pt modelId="{7545CA42-00E0-40B6-933D-504DEA14FD2E}" type="parTrans" cxnId="{CF50642F-0CA0-4AA1-B8AB-870BCA960403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C08B0462-6B44-4CE7-B153-E2DCB38DD534}" type="sibTrans" cxnId="{CF50642F-0CA0-4AA1-B8AB-870BCA960403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4A99F3EE-5DD8-465A-9811-D152C6600956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๓</a:t>
          </a:r>
          <a:endParaRPr lang="en-US" sz="2400" dirty="0">
            <a:latin typeface="TH SarabunPSK" pitchFamily="34" charset="-34"/>
            <a:cs typeface="TH SarabunPSK" pitchFamily="34" charset="-34"/>
          </a:endParaRPr>
        </a:p>
      </dgm:t>
    </dgm:pt>
    <dgm:pt modelId="{50D2C525-18EF-4D27-9E8E-91773977A64C}" type="parTrans" cxnId="{E84A336A-E76C-45E4-80DF-FB0A943DAC76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AC50C8E0-F2F1-4343-B42E-F9F2495D52BB}" type="sibTrans" cxnId="{E84A336A-E76C-45E4-80DF-FB0A943DAC76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5D854725-BB06-4271-A17F-DC9BC87D19A7}">
      <dgm:prSet phldrT="[Text]"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(เพิ่มเติมใหม่) </a:t>
          </a:r>
          <a:r>
            <a:rPr lang="th-TH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กำหนดมาตรการส่งเสริมการควบคุม       การตรวจสอบ และประเมินคุณภาพ</a:t>
          </a:r>
          <a:r>
            <a:rPr lang="en-US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พัฒนาระบบสารสนเทศ พัฒนาเครื่องมือ จัดเตรียมคู่มือ/ตัวอย่าง  </a:t>
          </a:r>
          <a:endParaRPr lang="en-US" sz="2400" b="1" dirty="0">
            <a:solidFill>
              <a:srgbClr val="C00000"/>
            </a:solidFill>
            <a:latin typeface="TH SarabunPSK" pitchFamily="34" charset="-34"/>
            <a:cs typeface="TH SarabunPSK" pitchFamily="34" charset="-34"/>
          </a:endParaRPr>
        </a:p>
      </dgm:t>
    </dgm:pt>
    <dgm:pt modelId="{F480405D-86AD-420C-96B9-DF03A0014070}" type="parTrans" cxnId="{D8842FF2-BBED-4EFD-9C30-14C7AA7B6F16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F20CD470-9B71-4B61-845E-99F766E5B536}" type="sibTrans" cxnId="{D8842FF2-BBED-4EFD-9C30-14C7AA7B6F16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6F47B222-E2C1-4382-B173-C09F3274C795}">
      <dgm:prSet phldrT="[Text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๔</a:t>
          </a:r>
          <a:endParaRPr lang="en-US" sz="2400" dirty="0">
            <a:latin typeface="TH SarabunPSK" pitchFamily="34" charset="-34"/>
            <a:cs typeface="TH SarabunPSK" pitchFamily="34" charset="-34"/>
          </a:endParaRPr>
        </a:p>
      </dgm:t>
    </dgm:pt>
    <dgm:pt modelId="{3A395F4F-3334-4502-9BC7-8DFFF472E626}" type="parTrans" cxnId="{CB40C51C-8EC7-4D81-8D85-897CE039767A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05A95869-AB05-481B-8379-C7A728054209}" type="sibTrans" cxnId="{CB40C51C-8EC7-4D81-8D85-897CE039767A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F6AD85A3-619D-48E7-B88E-383DD1AF7A00}">
      <dgm:prSet phldrT="[Text]" custT="1"/>
      <dgm:spPr/>
      <dgm:t>
        <a:bodyPr anchor="t"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ขั้นตอนที่ ๒ เดิม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9EBED2ED-9DD2-4E75-8230-FA094CA023C7}" type="parTrans" cxnId="{EE2440C1-6498-4885-AA5A-437A74DFBBB4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590C2C87-957B-412C-BF87-4407EC8E68A4}" type="sibTrans" cxnId="{EE2440C1-6498-4885-AA5A-437A74DFBBB4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1AD56701-CE2F-44AA-B737-0B619900EE06}">
      <dgm:prSet phldrT="[Text]"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ขั้นตอนที่ ๑ เดิม</a:t>
          </a:r>
          <a:endParaRPr lang="en-US" sz="2400" dirty="0">
            <a:latin typeface="TH SarabunPSK" pitchFamily="34" charset="-34"/>
            <a:cs typeface="TH SarabunPSK" pitchFamily="34" charset="-34"/>
          </a:endParaRPr>
        </a:p>
      </dgm:t>
    </dgm:pt>
    <dgm:pt modelId="{9EDDB6D4-7064-4D04-B03E-82BFBA5F6731}" type="parTrans" cxnId="{36B5FD6B-7258-484E-9281-277DF596026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7AC9787A-FC97-4E23-B871-FAC0F5E992B4}" type="sibTrans" cxnId="{36B5FD6B-7258-484E-9281-277DF596026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35954CE5-BADB-4484-849C-B9491866814D}">
      <dgm:prSet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ขั้นตอนที่ ๓ เดิม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F646CCB7-30CA-4960-BE7D-131ED79F3860}" type="parTrans" cxnId="{DABC0297-BABA-4F00-9E32-42844BF162B1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DCEDCB02-3543-40D3-ABE7-0FC43425F816}" type="sibTrans" cxnId="{DABC0297-BABA-4F00-9E32-42844BF162B1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C7EB1C26-9D96-4A90-A25B-B2065C3A3CB8}">
      <dgm:prSet phldrT="[Text]" custT="1"/>
      <dgm:spPr>
        <a:solidFill>
          <a:srgbClr val="663300"/>
        </a:solidFill>
      </dgm:spPr>
      <dgm:t>
        <a:bodyPr/>
        <a:lstStyle/>
        <a:p>
          <a:r>
            <a: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๕</a:t>
          </a:r>
          <a:endParaRPr lang="en-US" sz="2400" dirty="0">
            <a:latin typeface="TH SarabunPSK" pitchFamily="34" charset="-34"/>
            <a:cs typeface="TH SarabunPSK" pitchFamily="34" charset="-34"/>
          </a:endParaRPr>
        </a:p>
      </dgm:t>
    </dgm:pt>
    <dgm:pt modelId="{7DFB0CA4-FD1A-4489-9C49-2F8F2FAD7852}" type="parTrans" cxnId="{730B4010-A5A1-4A3C-9AD9-DD16A7F8FB0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71863FD3-AA35-4252-BD92-B4CB00EB5CB1}" type="sibTrans" cxnId="{730B4010-A5A1-4A3C-9AD9-DD16A7F8FB09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24EF4B2D-D0FF-4C5E-A504-64E88C9D0FCC}">
      <dgm:prSet custT="1"/>
      <dgm:spPr/>
      <dgm:t>
        <a:bodyPr/>
        <a:lstStyle/>
        <a:p>
          <a:r>
            <a:rPr lang="th-TH" sz="2400" b="1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ขั้นตอนที่ ๔ เดิม</a:t>
          </a:r>
          <a:endParaRPr lang="en-US" sz="2400" b="1" dirty="0"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4FCE2138-ABC8-490D-B1D9-CE0277337001}" type="parTrans" cxnId="{6E48F9D0-937E-4A34-9F24-17EBD19B6668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0364D7FB-BBF1-4462-BD46-B86885B2826A}" type="sibTrans" cxnId="{6E48F9D0-937E-4A34-9F24-17EBD19B6668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512CE3B2-5D33-498D-BB2D-B7397C7F299B}">
      <dgm:prSet phldrT="[Text]" custT="1"/>
      <dgm:spPr>
        <a:solidFill>
          <a:srgbClr val="FF0000"/>
        </a:solidFill>
      </dgm:spPr>
      <dgm:t>
        <a:bodyPr/>
        <a:lstStyle/>
        <a:p>
          <a:r>
            <a:rPr lang="th-TH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๖</a:t>
          </a:r>
          <a:endParaRPr lang="en-US" sz="2400" dirty="0">
            <a:latin typeface="TH SarabunPSK" pitchFamily="34" charset="-34"/>
            <a:cs typeface="TH SarabunPSK" pitchFamily="34" charset="-34"/>
          </a:endParaRPr>
        </a:p>
      </dgm:t>
    </dgm:pt>
    <dgm:pt modelId="{4808363B-CF7E-4F0B-A792-C7D4F79A418D}" type="parTrans" cxnId="{DA823979-183F-418C-BC72-C6A87FBFA60F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588ACA4A-39C8-46C5-9F9B-5304343B9668}" type="sibTrans" cxnId="{DA823979-183F-418C-BC72-C6A87FBFA60F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8F36A09D-98FC-4666-823D-B6A6E390EC4E}">
      <dgm:prSet custT="1"/>
      <dgm:spPr/>
      <dgm:t>
        <a:bodyPr/>
        <a:lstStyle/>
        <a:p>
          <a:r>
            <a:rPr lang="th-TH" sz="2400" b="1" dirty="0" smtClean="0">
              <a:latin typeface="TH SarabunPSK" pitchFamily="34" charset="-34"/>
              <a:cs typeface="TH SarabunPSK" pitchFamily="34" charset="-34"/>
            </a:rPr>
            <a:t>(เพิ่มเติมใหม่) </a:t>
          </a:r>
          <a:r>
            <a:rPr lang="th-TH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ทบทวนการดำเนินงาน (</a:t>
          </a:r>
          <a:r>
            <a:rPr lang="en-US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AAR)</a:t>
          </a:r>
          <a:r>
            <a:rPr lang="th-TH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  วางแผนพัฒนา</a:t>
          </a:r>
          <a:r>
            <a:rPr lang="en-US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และยกระดับคุณภาพ บูรณาการลงสู่การจัดทำนโยบาย แผนปฏิบัติราชการ แผนงาน </a:t>
          </a:r>
          <a:r>
            <a:rPr lang="en-US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PMQA  KM </a:t>
          </a:r>
          <a:r>
            <a:rPr lang="th-TH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และแผนดำเนินงาน </a:t>
          </a:r>
          <a:r>
            <a:rPr lang="en-US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QA</a:t>
          </a:r>
          <a:r>
            <a:rPr lang="th-TH" sz="2400" b="1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 เพื่อปรับปรุงพัฒนางานประจำอย่างต่อเนื่องในทุกปีงบประมาณต่อไป</a:t>
          </a:r>
          <a:endParaRPr lang="en-US" sz="2400" b="1" dirty="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gm:t>
    </dgm:pt>
    <dgm:pt modelId="{D3EF0AD4-BCFA-483B-9213-FDB1F8C961E0}" type="parTrans" cxnId="{6B43F411-8A4D-4CB4-9842-1BC696FB568B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A44A4C25-53FC-4A14-BA48-08CA151A60FD}" type="sibTrans" cxnId="{6B43F411-8A4D-4CB4-9842-1BC696FB568B}">
      <dgm:prSet/>
      <dgm:spPr/>
      <dgm:t>
        <a:bodyPr/>
        <a:lstStyle/>
        <a:p>
          <a:endParaRPr lang="en-US">
            <a:latin typeface="TH SarabunPSK" pitchFamily="34" charset="-34"/>
            <a:cs typeface="TH SarabunPSK" pitchFamily="34" charset="-34"/>
          </a:endParaRPr>
        </a:p>
      </dgm:t>
    </dgm:pt>
    <dgm:pt modelId="{8DE56A08-0AE5-45B7-B246-D8BD0CC34578}" type="pres">
      <dgm:prSet presAssocID="{7247EA7C-AA5A-4E18-AC5E-80E9D935411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9C6D1C5-B80C-4C32-A2C7-D4C42A6077ED}" type="pres">
      <dgm:prSet presAssocID="{4BE473F0-0B4E-4B26-93AD-939537D32CC5}" presName="composite" presStyleCnt="0"/>
      <dgm:spPr/>
    </dgm:pt>
    <dgm:pt modelId="{C2C7AB43-AB76-4BE2-880D-F325DF8E6CB3}" type="pres">
      <dgm:prSet presAssocID="{4BE473F0-0B4E-4B26-93AD-939537D32CC5}" presName="parentText" presStyleLbl="align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CB2434-C633-4AEE-AD89-1FF32FB6FE30}" type="pres">
      <dgm:prSet presAssocID="{4BE473F0-0B4E-4B26-93AD-939537D32CC5}" presName="descendantText" presStyleLbl="alignAcc1" presStyleIdx="0" presStyleCnt="6" custScaleY="100000" custLinFactY="39164" custLinFactNeighborX="235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087778-6DB9-4DAA-8902-16DC2C33B02D}" type="pres">
      <dgm:prSet presAssocID="{F29094D0-8A32-476A-A798-8B26AB0322BA}" presName="sp" presStyleCnt="0"/>
      <dgm:spPr/>
    </dgm:pt>
    <dgm:pt modelId="{D2D62B69-4F88-4366-B348-C08B46547015}" type="pres">
      <dgm:prSet presAssocID="{72FF5C1F-F350-4229-82D3-E1DAB7FE5E6B}" presName="composite" presStyleCnt="0"/>
      <dgm:spPr/>
    </dgm:pt>
    <dgm:pt modelId="{BDC86D97-608A-4E02-88E1-A1E5BFF9F650}" type="pres">
      <dgm:prSet presAssocID="{72FF5C1F-F350-4229-82D3-E1DAB7FE5E6B}" presName="parentText" presStyleLbl="alignNode1" presStyleIdx="1" presStyleCnt="6" custLinFactNeighborX="-389" custLinFactNeighborY="-1283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7C6F2-6037-46F0-9D9D-D9AC69A7905C}" type="pres">
      <dgm:prSet presAssocID="{72FF5C1F-F350-4229-82D3-E1DAB7FE5E6B}" presName="descendantText" presStyleLbl="alignAcc1" presStyleIdx="1" presStyleCnt="6" custScaleY="85609" custLinFactY="-44166" custLinFactNeighborX="-670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FDD748-A70C-4F44-9BB4-ACDCBCE1C1B7}" type="pres">
      <dgm:prSet presAssocID="{C08B0462-6B44-4CE7-B153-E2DCB38DD534}" presName="sp" presStyleCnt="0"/>
      <dgm:spPr/>
    </dgm:pt>
    <dgm:pt modelId="{3651F365-3CD7-4207-B46D-698C1B5DA426}" type="pres">
      <dgm:prSet presAssocID="{4A99F3EE-5DD8-465A-9811-D152C6600956}" presName="composite" presStyleCnt="0"/>
      <dgm:spPr/>
    </dgm:pt>
    <dgm:pt modelId="{D6E73086-F3FA-43D9-842C-CFF9D133EED0}" type="pres">
      <dgm:prSet presAssocID="{4A99F3EE-5DD8-465A-9811-D152C6600956}" presName="parentText" presStyleLbl="alignNode1" presStyleIdx="2" presStyleCnt="6" custLinFactNeighborX="-102" custLinFactNeighborY="-2047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BD6F406-DBEE-4602-833B-CDFAF04E4151}" type="pres">
      <dgm:prSet presAssocID="{4A99F3EE-5DD8-465A-9811-D152C6600956}" presName="descendantText" presStyleLbl="alignAcc1" presStyleIdx="2" presStyleCnt="6" custScaleY="157556" custLinFactNeighborX="-245" custLinFactNeighborY="-160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39B54-35F6-4D64-A339-4AD4C953403C}" type="pres">
      <dgm:prSet presAssocID="{AC50C8E0-F2F1-4343-B42E-F9F2495D52BB}" presName="sp" presStyleCnt="0"/>
      <dgm:spPr/>
    </dgm:pt>
    <dgm:pt modelId="{2DA44766-2368-4605-B0B8-5DFAF5338397}" type="pres">
      <dgm:prSet presAssocID="{6F47B222-E2C1-4382-B173-C09F3274C795}" presName="composite" presStyleCnt="0"/>
      <dgm:spPr/>
    </dgm:pt>
    <dgm:pt modelId="{64B08398-2EAD-43B9-81B1-EDAFAA0CCCDB}" type="pres">
      <dgm:prSet presAssocID="{6F47B222-E2C1-4382-B173-C09F3274C795}" presName="parentText" presStyleLbl="alignNode1" presStyleIdx="3" presStyleCnt="6" custLinFactNeighborY="272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A058B17-F96C-4437-A669-7A21718C060D}" type="pres">
      <dgm:prSet presAssocID="{6F47B222-E2C1-4382-B173-C09F3274C795}" presName="descendantText" presStyleLbl="alignAcc1" presStyleIdx="3" presStyleCnt="6" custLinFactNeighborX="1364" custLinFactNeighborY="995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FBADF5C-AE77-43FE-BC15-9AA3C9A0D345}" type="pres">
      <dgm:prSet presAssocID="{05A95869-AB05-481B-8379-C7A728054209}" presName="sp" presStyleCnt="0"/>
      <dgm:spPr/>
    </dgm:pt>
    <dgm:pt modelId="{1053C344-E6A6-4413-9D5B-F11E0569CDBB}" type="pres">
      <dgm:prSet presAssocID="{C7EB1C26-9D96-4A90-A25B-B2065C3A3CB8}" presName="composite" presStyleCnt="0"/>
      <dgm:spPr/>
    </dgm:pt>
    <dgm:pt modelId="{615CC558-9F14-4368-8A5F-B82CD51D3560}" type="pres">
      <dgm:prSet presAssocID="{C7EB1C26-9D96-4A90-A25B-B2065C3A3CB8}" presName="parentText" presStyleLbl="alignNode1" presStyleIdx="4" presStyleCnt="6" custLinFactNeighborX="-4498" custLinFactNeighborY="2021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47A8E3-4BC1-444D-B31F-DAAF300F666B}" type="pres">
      <dgm:prSet presAssocID="{C7EB1C26-9D96-4A90-A25B-B2065C3A3CB8}" presName="descendantText" presStyleLbl="alignAcc1" presStyleIdx="4" presStyleCnt="6" custLinFactNeighborX="-1528" custLinFactNeighborY="4178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D2C43-7234-493A-897D-B858A9ACF1F7}" type="pres">
      <dgm:prSet presAssocID="{71863FD3-AA35-4252-BD92-B4CB00EB5CB1}" presName="sp" presStyleCnt="0"/>
      <dgm:spPr/>
    </dgm:pt>
    <dgm:pt modelId="{CB552FAC-D5B9-4928-AF00-8167A6774B55}" type="pres">
      <dgm:prSet presAssocID="{512CE3B2-5D33-498D-BB2D-B7397C7F299B}" presName="composite" presStyleCnt="0"/>
      <dgm:spPr/>
    </dgm:pt>
    <dgm:pt modelId="{710ED422-8AB6-4B63-A6D6-68E20797861C}" type="pres">
      <dgm:prSet presAssocID="{512CE3B2-5D33-498D-BB2D-B7397C7F299B}" presName="parentText" presStyleLbl="alignNode1" presStyleIdx="5" presStyleCnt="6" custLinFactNeighborX="-12746" custLinFactNeighborY="-6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FC6BF-D473-4C5F-BD84-11F49636AA56}" type="pres">
      <dgm:prSet presAssocID="{512CE3B2-5D33-498D-BB2D-B7397C7F299B}" presName="descendantText" presStyleLbl="alignAcc1" presStyleIdx="5" presStyleCnt="6" custScaleY="286515" custLinFactNeighborX="137" custLinFactNeighborY="2834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AABABC9-5C67-4D79-B87B-88A939467E2C}" type="presOf" srcId="{72FF5C1F-F350-4229-82D3-E1DAB7FE5E6B}" destId="{BDC86D97-608A-4E02-88E1-A1E5BFF9F650}" srcOrd="0" destOrd="0" presId="urn:microsoft.com/office/officeart/2005/8/layout/chevron2"/>
    <dgm:cxn modelId="{E3C5A327-ED6F-45B6-BDC3-752FC4274A53}" type="presOf" srcId="{1AD56701-CE2F-44AA-B737-0B619900EE06}" destId="{E3E7C6F2-6037-46F0-9D9D-D9AC69A7905C}" srcOrd="0" destOrd="0" presId="urn:microsoft.com/office/officeart/2005/8/layout/chevron2"/>
    <dgm:cxn modelId="{E84A336A-E76C-45E4-80DF-FB0A943DAC76}" srcId="{7247EA7C-AA5A-4E18-AC5E-80E9D9354119}" destId="{4A99F3EE-5DD8-465A-9811-D152C6600956}" srcOrd="2" destOrd="0" parTransId="{50D2C525-18EF-4D27-9E8E-91773977A64C}" sibTransId="{AC50C8E0-F2F1-4343-B42E-F9F2495D52BB}"/>
    <dgm:cxn modelId="{2F445B35-0288-4E8D-BBB3-7E583B4483B8}" type="presOf" srcId="{5D854725-BB06-4271-A17F-DC9BC87D19A7}" destId="{3BD6F406-DBEE-4602-833B-CDFAF04E4151}" srcOrd="0" destOrd="0" presId="urn:microsoft.com/office/officeart/2005/8/layout/chevron2"/>
    <dgm:cxn modelId="{DC59550D-17DA-47D5-992A-94DFDBA4732D}" type="presOf" srcId="{512CE3B2-5D33-498D-BB2D-B7397C7F299B}" destId="{710ED422-8AB6-4B63-A6D6-68E20797861C}" srcOrd="0" destOrd="0" presId="urn:microsoft.com/office/officeart/2005/8/layout/chevron2"/>
    <dgm:cxn modelId="{CB40C51C-8EC7-4D81-8D85-897CE039767A}" srcId="{7247EA7C-AA5A-4E18-AC5E-80E9D9354119}" destId="{6F47B222-E2C1-4382-B173-C09F3274C795}" srcOrd="3" destOrd="0" parTransId="{3A395F4F-3334-4502-9BC7-8DFFF472E626}" sibTransId="{05A95869-AB05-481B-8379-C7A728054209}"/>
    <dgm:cxn modelId="{6B43F411-8A4D-4CB4-9842-1BC696FB568B}" srcId="{512CE3B2-5D33-498D-BB2D-B7397C7F299B}" destId="{8F36A09D-98FC-4666-823D-B6A6E390EC4E}" srcOrd="0" destOrd="0" parTransId="{D3EF0AD4-BCFA-483B-9213-FDB1F8C961E0}" sibTransId="{A44A4C25-53FC-4A14-BA48-08CA151A60FD}"/>
    <dgm:cxn modelId="{892C44A5-7843-4AA8-BA00-870EB3173AE9}" type="presOf" srcId="{4BE473F0-0B4E-4B26-93AD-939537D32CC5}" destId="{C2C7AB43-AB76-4BE2-880D-F325DF8E6CB3}" srcOrd="0" destOrd="0" presId="urn:microsoft.com/office/officeart/2005/8/layout/chevron2"/>
    <dgm:cxn modelId="{616A535E-5F49-42C1-AECA-570BC50F977F}" type="presOf" srcId="{4A99F3EE-5DD8-465A-9811-D152C6600956}" destId="{D6E73086-F3FA-43D9-842C-CFF9D133EED0}" srcOrd="0" destOrd="0" presId="urn:microsoft.com/office/officeart/2005/8/layout/chevron2"/>
    <dgm:cxn modelId="{DABC0297-BABA-4F00-9E32-42844BF162B1}" srcId="{6F47B222-E2C1-4382-B173-C09F3274C795}" destId="{35954CE5-BADB-4484-849C-B9491866814D}" srcOrd="0" destOrd="0" parTransId="{F646CCB7-30CA-4960-BE7D-131ED79F3860}" sibTransId="{DCEDCB02-3543-40D3-ABE7-0FC43425F816}"/>
    <dgm:cxn modelId="{599E3EAE-AFEB-4A3A-BD8F-5F769EC3E52F}" type="presOf" srcId="{8F36A09D-98FC-4666-823D-B6A6E390EC4E}" destId="{45AFC6BF-D473-4C5F-BD84-11F49636AA56}" srcOrd="0" destOrd="0" presId="urn:microsoft.com/office/officeart/2005/8/layout/chevron2"/>
    <dgm:cxn modelId="{730B4010-A5A1-4A3C-9AD9-DD16A7F8FB09}" srcId="{7247EA7C-AA5A-4E18-AC5E-80E9D9354119}" destId="{C7EB1C26-9D96-4A90-A25B-B2065C3A3CB8}" srcOrd="4" destOrd="0" parTransId="{7DFB0CA4-FD1A-4489-9C49-2F8F2FAD7852}" sibTransId="{71863FD3-AA35-4252-BD92-B4CB00EB5CB1}"/>
    <dgm:cxn modelId="{110DBF16-223C-4286-929D-F3E28A1DC02A}" type="presOf" srcId="{7247EA7C-AA5A-4E18-AC5E-80E9D9354119}" destId="{8DE56A08-0AE5-45B7-B246-D8BD0CC34578}" srcOrd="0" destOrd="0" presId="urn:microsoft.com/office/officeart/2005/8/layout/chevron2"/>
    <dgm:cxn modelId="{EE2440C1-6498-4885-AA5A-437A74DFBBB4}" srcId="{4BE473F0-0B4E-4B26-93AD-939537D32CC5}" destId="{F6AD85A3-619D-48E7-B88E-383DD1AF7A00}" srcOrd="0" destOrd="0" parTransId="{9EBED2ED-9DD2-4E75-8230-FA094CA023C7}" sibTransId="{590C2C87-957B-412C-BF87-4407EC8E68A4}"/>
    <dgm:cxn modelId="{36B5FD6B-7258-484E-9281-277DF5960269}" srcId="{72FF5C1F-F350-4229-82D3-E1DAB7FE5E6B}" destId="{1AD56701-CE2F-44AA-B737-0B619900EE06}" srcOrd="0" destOrd="0" parTransId="{9EDDB6D4-7064-4D04-B03E-82BFBA5F6731}" sibTransId="{7AC9787A-FC97-4E23-B871-FAC0F5E992B4}"/>
    <dgm:cxn modelId="{26000C57-EFFC-4060-A695-24E7A8A9DF03}" type="presOf" srcId="{35954CE5-BADB-4484-849C-B9491866814D}" destId="{EA058B17-F96C-4437-A669-7A21718C060D}" srcOrd="0" destOrd="0" presId="urn:microsoft.com/office/officeart/2005/8/layout/chevron2"/>
    <dgm:cxn modelId="{6E48F9D0-937E-4A34-9F24-17EBD19B6668}" srcId="{C7EB1C26-9D96-4A90-A25B-B2065C3A3CB8}" destId="{24EF4B2D-D0FF-4C5E-A504-64E88C9D0FCC}" srcOrd="0" destOrd="0" parTransId="{4FCE2138-ABC8-490D-B1D9-CE0277337001}" sibTransId="{0364D7FB-BBF1-4462-BD46-B86885B2826A}"/>
    <dgm:cxn modelId="{CF50642F-0CA0-4AA1-B8AB-870BCA960403}" srcId="{7247EA7C-AA5A-4E18-AC5E-80E9D9354119}" destId="{72FF5C1F-F350-4229-82D3-E1DAB7FE5E6B}" srcOrd="1" destOrd="0" parTransId="{7545CA42-00E0-40B6-933D-504DEA14FD2E}" sibTransId="{C08B0462-6B44-4CE7-B153-E2DCB38DD534}"/>
    <dgm:cxn modelId="{9F24D251-DB0E-4ADF-8BC6-95E72F94CFC7}" type="presOf" srcId="{6F47B222-E2C1-4382-B173-C09F3274C795}" destId="{64B08398-2EAD-43B9-81B1-EDAFAA0CCCDB}" srcOrd="0" destOrd="0" presId="urn:microsoft.com/office/officeart/2005/8/layout/chevron2"/>
    <dgm:cxn modelId="{DA823979-183F-418C-BC72-C6A87FBFA60F}" srcId="{7247EA7C-AA5A-4E18-AC5E-80E9D9354119}" destId="{512CE3B2-5D33-498D-BB2D-B7397C7F299B}" srcOrd="5" destOrd="0" parTransId="{4808363B-CF7E-4F0B-A792-C7D4F79A418D}" sibTransId="{588ACA4A-39C8-46C5-9F9B-5304343B9668}"/>
    <dgm:cxn modelId="{19A7C5D6-8022-4A1E-A753-BC620F0DA1C7}" type="presOf" srcId="{C7EB1C26-9D96-4A90-A25B-B2065C3A3CB8}" destId="{615CC558-9F14-4368-8A5F-B82CD51D3560}" srcOrd="0" destOrd="0" presId="urn:microsoft.com/office/officeart/2005/8/layout/chevron2"/>
    <dgm:cxn modelId="{F6A57A93-A49E-40C8-9533-5CFD539000D7}" type="presOf" srcId="{24EF4B2D-D0FF-4C5E-A504-64E88C9D0FCC}" destId="{1C47A8E3-4BC1-444D-B31F-DAAF300F666B}" srcOrd="0" destOrd="0" presId="urn:microsoft.com/office/officeart/2005/8/layout/chevron2"/>
    <dgm:cxn modelId="{D8842FF2-BBED-4EFD-9C30-14C7AA7B6F16}" srcId="{4A99F3EE-5DD8-465A-9811-D152C6600956}" destId="{5D854725-BB06-4271-A17F-DC9BC87D19A7}" srcOrd="0" destOrd="0" parTransId="{F480405D-86AD-420C-96B9-DF03A0014070}" sibTransId="{F20CD470-9B71-4B61-845E-99F766E5B536}"/>
    <dgm:cxn modelId="{D740873A-9FB6-4EA1-85A7-19C028FFB369}" srcId="{7247EA7C-AA5A-4E18-AC5E-80E9D9354119}" destId="{4BE473F0-0B4E-4B26-93AD-939537D32CC5}" srcOrd="0" destOrd="0" parTransId="{8BC7098A-E88C-4E40-B841-227EF696559A}" sibTransId="{F29094D0-8A32-476A-A798-8B26AB0322BA}"/>
    <dgm:cxn modelId="{037B1763-7C7B-4A21-8A7B-9F5C33603135}" type="presOf" srcId="{F6AD85A3-619D-48E7-B88E-383DD1AF7A00}" destId="{CFCB2434-C633-4AEE-AD89-1FF32FB6FE30}" srcOrd="0" destOrd="0" presId="urn:microsoft.com/office/officeart/2005/8/layout/chevron2"/>
    <dgm:cxn modelId="{7BC14A74-C148-427D-8FF1-22DF18C6D049}" type="presParOf" srcId="{8DE56A08-0AE5-45B7-B246-D8BD0CC34578}" destId="{A9C6D1C5-B80C-4C32-A2C7-D4C42A6077ED}" srcOrd="0" destOrd="0" presId="urn:microsoft.com/office/officeart/2005/8/layout/chevron2"/>
    <dgm:cxn modelId="{CF5811F9-E9E0-44A7-9CAF-4B2CBCC83620}" type="presParOf" srcId="{A9C6D1C5-B80C-4C32-A2C7-D4C42A6077ED}" destId="{C2C7AB43-AB76-4BE2-880D-F325DF8E6CB3}" srcOrd="0" destOrd="0" presId="urn:microsoft.com/office/officeart/2005/8/layout/chevron2"/>
    <dgm:cxn modelId="{2CC4C67B-C469-4FF2-AAFF-9329AE6AA117}" type="presParOf" srcId="{A9C6D1C5-B80C-4C32-A2C7-D4C42A6077ED}" destId="{CFCB2434-C633-4AEE-AD89-1FF32FB6FE30}" srcOrd="1" destOrd="0" presId="urn:microsoft.com/office/officeart/2005/8/layout/chevron2"/>
    <dgm:cxn modelId="{D17DD73D-2C3E-431B-BBF8-1090298FB84F}" type="presParOf" srcId="{8DE56A08-0AE5-45B7-B246-D8BD0CC34578}" destId="{B9087778-6DB9-4DAA-8902-16DC2C33B02D}" srcOrd="1" destOrd="0" presId="urn:microsoft.com/office/officeart/2005/8/layout/chevron2"/>
    <dgm:cxn modelId="{B7B3F62F-E66B-4C5C-8D0F-7C4810493EBA}" type="presParOf" srcId="{8DE56A08-0AE5-45B7-B246-D8BD0CC34578}" destId="{D2D62B69-4F88-4366-B348-C08B46547015}" srcOrd="2" destOrd="0" presId="urn:microsoft.com/office/officeart/2005/8/layout/chevron2"/>
    <dgm:cxn modelId="{04B4A32D-C7F9-4CC2-9180-ECE08C33860F}" type="presParOf" srcId="{D2D62B69-4F88-4366-B348-C08B46547015}" destId="{BDC86D97-608A-4E02-88E1-A1E5BFF9F650}" srcOrd="0" destOrd="0" presId="urn:microsoft.com/office/officeart/2005/8/layout/chevron2"/>
    <dgm:cxn modelId="{9965D5C3-AC7A-4644-84E9-2A7F5F0399B8}" type="presParOf" srcId="{D2D62B69-4F88-4366-B348-C08B46547015}" destId="{E3E7C6F2-6037-46F0-9D9D-D9AC69A7905C}" srcOrd="1" destOrd="0" presId="urn:microsoft.com/office/officeart/2005/8/layout/chevron2"/>
    <dgm:cxn modelId="{CC11E617-932D-4A9B-8F70-4E8E8EED5461}" type="presParOf" srcId="{8DE56A08-0AE5-45B7-B246-D8BD0CC34578}" destId="{AAFDD748-A70C-4F44-9BB4-ACDCBCE1C1B7}" srcOrd="3" destOrd="0" presId="urn:microsoft.com/office/officeart/2005/8/layout/chevron2"/>
    <dgm:cxn modelId="{D7ED6B7C-53F3-4433-8EF7-9B4FDE8C04E0}" type="presParOf" srcId="{8DE56A08-0AE5-45B7-B246-D8BD0CC34578}" destId="{3651F365-3CD7-4207-B46D-698C1B5DA426}" srcOrd="4" destOrd="0" presId="urn:microsoft.com/office/officeart/2005/8/layout/chevron2"/>
    <dgm:cxn modelId="{8437A450-70FF-4869-91DE-D72D3A08C9F5}" type="presParOf" srcId="{3651F365-3CD7-4207-B46D-698C1B5DA426}" destId="{D6E73086-F3FA-43D9-842C-CFF9D133EED0}" srcOrd="0" destOrd="0" presId="urn:microsoft.com/office/officeart/2005/8/layout/chevron2"/>
    <dgm:cxn modelId="{1FE5A08F-5BAC-427A-90AF-177C64215781}" type="presParOf" srcId="{3651F365-3CD7-4207-B46D-698C1B5DA426}" destId="{3BD6F406-DBEE-4602-833B-CDFAF04E4151}" srcOrd="1" destOrd="0" presId="urn:microsoft.com/office/officeart/2005/8/layout/chevron2"/>
    <dgm:cxn modelId="{5F5E661A-5841-48EC-9214-BBEE91AB7A7B}" type="presParOf" srcId="{8DE56A08-0AE5-45B7-B246-D8BD0CC34578}" destId="{D7F39B54-35F6-4D64-A339-4AD4C953403C}" srcOrd="5" destOrd="0" presId="urn:microsoft.com/office/officeart/2005/8/layout/chevron2"/>
    <dgm:cxn modelId="{B5FB07BB-B60E-46AF-B8CA-C69CA06260B1}" type="presParOf" srcId="{8DE56A08-0AE5-45B7-B246-D8BD0CC34578}" destId="{2DA44766-2368-4605-B0B8-5DFAF5338397}" srcOrd="6" destOrd="0" presId="urn:microsoft.com/office/officeart/2005/8/layout/chevron2"/>
    <dgm:cxn modelId="{08C4F800-DE95-4317-B040-6C2524AD90E8}" type="presParOf" srcId="{2DA44766-2368-4605-B0B8-5DFAF5338397}" destId="{64B08398-2EAD-43B9-81B1-EDAFAA0CCCDB}" srcOrd="0" destOrd="0" presId="urn:microsoft.com/office/officeart/2005/8/layout/chevron2"/>
    <dgm:cxn modelId="{6F4BAFB1-A865-442D-9997-43C2FB736303}" type="presParOf" srcId="{2DA44766-2368-4605-B0B8-5DFAF5338397}" destId="{EA058B17-F96C-4437-A669-7A21718C060D}" srcOrd="1" destOrd="0" presId="urn:microsoft.com/office/officeart/2005/8/layout/chevron2"/>
    <dgm:cxn modelId="{32B84A46-492A-4FF5-825D-450EB2F17CCC}" type="presParOf" srcId="{8DE56A08-0AE5-45B7-B246-D8BD0CC34578}" destId="{BFBADF5C-AE77-43FE-BC15-9AA3C9A0D345}" srcOrd="7" destOrd="0" presId="urn:microsoft.com/office/officeart/2005/8/layout/chevron2"/>
    <dgm:cxn modelId="{C9D02202-3BCE-4BD4-8AB3-A332AA53AB47}" type="presParOf" srcId="{8DE56A08-0AE5-45B7-B246-D8BD0CC34578}" destId="{1053C344-E6A6-4413-9D5B-F11E0569CDBB}" srcOrd="8" destOrd="0" presId="urn:microsoft.com/office/officeart/2005/8/layout/chevron2"/>
    <dgm:cxn modelId="{A9A95BA3-A985-4574-9619-7E1B1F7C0969}" type="presParOf" srcId="{1053C344-E6A6-4413-9D5B-F11E0569CDBB}" destId="{615CC558-9F14-4368-8A5F-B82CD51D3560}" srcOrd="0" destOrd="0" presId="urn:microsoft.com/office/officeart/2005/8/layout/chevron2"/>
    <dgm:cxn modelId="{9DFADB48-974E-49D9-9E32-3955D16855E4}" type="presParOf" srcId="{1053C344-E6A6-4413-9D5B-F11E0569CDBB}" destId="{1C47A8E3-4BC1-444D-B31F-DAAF300F666B}" srcOrd="1" destOrd="0" presId="urn:microsoft.com/office/officeart/2005/8/layout/chevron2"/>
    <dgm:cxn modelId="{74BE8170-5E3C-4636-90B3-ED17D53894E7}" type="presParOf" srcId="{8DE56A08-0AE5-45B7-B246-D8BD0CC34578}" destId="{73BD2C43-7234-493A-897D-B858A9ACF1F7}" srcOrd="9" destOrd="0" presId="urn:microsoft.com/office/officeart/2005/8/layout/chevron2"/>
    <dgm:cxn modelId="{575CDE81-8F84-4F85-AD77-C5B9AF695944}" type="presParOf" srcId="{8DE56A08-0AE5-45B7-B246-D8BD0CC34578}" destId="{CB552FAC-D5B9-4928-AF00-8167A6774B55}" srcOrd="10" destOrd="0" presId="urn:microsoft.com/office/officeart/2005/8/layout/chevron2"/>
    <dgm:cxn modelId="{EF443C33-244D-497C-8C83-19EE8C9DF79A}" type="presParOf" srcId="{CB552FAC-D5B9-4928-AF00-8167A6774B55}" destId="{710ED422-8AB6-4B63-A6D6-68E20797861C}" srcOrd="0" destOrd="0" presId="urn:microsoft.com/office/officeart/2005/8/layout/chevron2"/>
    <dgm:cxn modelId="{8CEB1D14-4EF9-42CF-AF0A-486C428E4C3B}" type="presParOf" srcId="{CB552FAC-D5B9-4928-AF00-8167A6774B55}" destId="{45AFC6BF-D473-4C5F-BD84-11F49636AA56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3CE0DE-58D4-4F82-8BAA-83C8426FD03C}">
      <dsp:nvSpPr>
        <dsp:cNvPr id="0" name=""/>
        <dsp:cNvSpPr/>
      </dsp:nvSpPr>
      <dsp:spPr>
        <a:xfrm rot="5400000">
          <a:off x="8937347" y="1044582"/>
          <a:ext cx="2064556" cy="2539642"/>
        </a:xfrm>
        <a:prstGeom prst="hexagon">
          <a:avLst>
            <a:gd name="adj" fmla="val 25000"/>
            <a:gd name="vf" fmla="val 115470"/>
          </a:avLst>
        </a:prstGeom>
        <a:solidFill>
          <a:srgbClr val="FFCC99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การจัดการ</a:t>
          </a: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ความรู้                      </a:t>
          </a:r>
          <a:r>
            <a:rPr lang="en-US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[</a:t>
          </a:r>
          <a:r>
            <a:rPr lang="en-US" sz="2800" b="1" kern="120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KM]</a:t>
          </a:r>
        </a:p>
      </dsp:txBody>
      <dsp:txXfrm rot="-5400000">
        <a:off x="9123078" y="1626218"/>
        <a:ext cx="1693094" cy="1376370"/>
      </dsp:txXfrm>
    </dsp:sp>
    <dsp:sp modelId="{3D030798-0E0D-4CAB-B1AB-7726B80E6D68}">
      <dsp:nvSpPr>
        <dsp:cNvPr id="0" name=""/>
        <dsp:cNvSpPr/>
      </dsp:nvSpPr>
      <dsp:spPr>
        <a:xfrm>
          <a:off x="7195820" y="482734"/>
          <a:ext cx="2052784" cy="110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CDF229C-9509-4B0A-A4C1-5A310D6504A5}">
      <dsp:nvSpPr>
        <dsp:cNvPr id="0" name=""/>
        <dsp:cNvSpPr/>
      </dsp:nvSpPr>
      <dsp:spPr>
        <a:xfrm rot="5400000">
          <a:off x="1651887" y="1249309"/>
          <a:ext cx="1979998" cy="2323619"/>
        </a:xfrm>
        <a:prstGeom prst="hexagon">
          <a:avLst>
            <a:gd name="adj" fmla="val 25000"/>
            <a:gd name="vf" fmla="val 115470"/>
          </a:avLst>
        </a:prstGeom>
        <a:solidFill>
          <a:srgbClr val="FFCC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การบริหารสถานศึกษา</a:t>
          </a:r>
          <a:r>
            <a:rPr lang="en-US" sz="2800" b="1" kern="120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[PMQA]</a:t>
          </a:r>
        </a:p>
      </dsp:txBody>
      <dsp:txXfrm rot="-5400000">
        <a:off x="1867347" y="1751119"/>
        <a:ext cx="1549079" cy="1319998"/>
      </dsp:txXfrm>
    </dsp:sp>
    <dsp:sp modelId="{36F92C77-D718-42E7-85CD-50D673C0BFC2}">
      <dsp:nvSpPr>
        <dsp:cNvPr id="0" name=""/>
        <dsp:cNvSpPr/>
      </dsp:nvSpPr>
      <dsp:spPr>
        <a:xfrm rot="5400000">
          <a:off x="1653737" y="3286706"/>
          <a:ext cx="2003377" cy="2346743"/>
        </a:xfrm>
        <a:prstGeom prst="hexagon">
          <a:avLst>
            <a:gd name="adj" fmla="val 25000"/>
            <a:gd name="vf" fmla="val 115470"/>
          </a:avLst>
        </a:prstGeom>
        <a:solidFill>
          <a:srgbClr val="CCFFFF"/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solidFill>
                <a:sysClr val="window" lastClr="FFFFFF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                                    </a:t>
          </a:r>
          <a:r>
            <a:rPr lang="th-TH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การจัดการศึกษา                      </a:t>
          </a:r>
          <a:r>
            <a:rPr lang="en-US" sz="2800" b="1" kern="1200" dirty="0" smtClean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[</a:t>
          </a:r>
          <a:r>
            <a:rPr lang="en-US" sz="2800" b="1" kern="1200" dirty="0">
              <a:solidFill>
                <a:schemeClr val="tx1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core process]</a:t>
          </a:r>
          <a:endParaRPr lang="th-TH" sz="2800" b="1" kern="1200" dirty="0">
            <a:solidFill>
              <a:schemeClr val="tx1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800" kern="1200" dirty="0">
            <a:solidFill>
              <a:schemeClr val="tx1"/>
            </a:solidFill>
            <a:latin typeface="Calibri"/>
            <a:ea typeface="+mn-ea"/>
            <a:cs typeface="+mn-cs"/>
          </a:endParaRPr>
        </a:p>
      </dsp:txBody>
      <dsp:txXfrm rot="-5400000">
        <a:off x="1873178" y="3792285"/>
        <a:ext cx="1564495" cy="1335585"/>
      </dsp:txXfrm>
    </dsp:sp>
    <dsp:sp modelId="{4C8F8C62-A8CE-4DF1-A818-A9872EB81F4E}">
      <dsp:nvSpPr>
        <dsp:cNvPr id="0" name=""/>
        <dsp:cNvSpPr/>
      </dsp:nvSpPr>
      <dsp:spPr>
        <a:xfrm>
          <a:off x="2626719" y="2308590"/>
          <a:ext cx="1986565" cy="110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28FF46-E42A-40E1-AC7E-43AF85CFAA49}">
      <dsp:nvSpPr>
        <dsp:cNvPr id="0" name=""/>
        <dsp:cNvSpPr/>
      </dsp:nvSpPr>
      <dsp:spPr>
        <a:xfrm rot="5400000">
          <a:off x="8967815" y="3070393"/>
          <a:ext cx="2143393" cy="2682836"/>
        </a:xfrm>
        <a:prstGeom prst="hexagon">
          <a:avLst>
            <a:gd name="adj" fmla="val 25000"/>
            <a:gd name="vf" fmla="val 115470"/>
          </a:avLst>
        </a:prstGeom>
        <a:solidFill>
          <a:schemeClr val="bg1">
            <a:lumMod val="95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การประกันคุณภาพการศึกษา </a:t>
          </a:r>
          <a:r>
            <a:rPr lang="en-US" sz="2800" b="1" kern="1200" dirty="0">
              <a:solidFill>
                <a:schemeClr val="tx1"/>
              </a:solidFill>
              <a:effectLst/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[QA]</a:t>
          </a:r>
        </a:p>
      </dsp:txBody>
      <dsp:txXfrm rot="-5400000">
        <a:off x="9145233" y="3697346"/>
        <a:ext cx="1788558" cy="1428929"/>
      </dsp:txXfrm>
    </dsp:sp>
    <dsp:sp modelId="{5361DBAE-58E6-461B-8063-23B7217E4AD6}">
      <dsp:nvSpPr>
        <dsp:cNvPr id="0" name=""/>
        <dsp:cNvSpPr/>
      </dsp:nvSpPr>
      <dsp:spPr>
        <a:xfrm rot="5400000">
          <a:off x="5180499" y="976459"/>
          <a:ext cx="2157649" cy="4877536"/>
        </a:xfrm>
        <a:prstGeom prst="hexagon">
          <a:avLst>
            <a:gd name="adj" fmla="val 25000"/>
            <a:gd name="vf" fmla="val 115470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การพัฒนา</a:t>
          </a:r>
          <a:r>
            <a:rPr lang="th-TH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คุณภาพ                             การบริหารจัดการศึกษา</a:t>
          </a:r>
          <a:r>
            <a:rPr lang="en-US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                     </a:t>
          </a:r>
          <a:r>
            <a:rPr lang="th-TH" sz="3200" b="1" kern="12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อย่าง</a:t>
          </a:r>
          <a:r>
            <a:rPr lang="th-TH" sz="32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ยั่งยืน </a:t>
          </a:r>
          <a:endParaRPr lang="en-US" sz="3200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 rot="-5400000">
        <a:off x="4633479" y="2696010"/>
        <a:ext cx="3251690" cy="1438433"/>
      </dsp:txXfrm>
    </dsp:sp>
    <dsp:sp modelId="{A22165A6-49BE-41AD-B299-291836423C72}">
      <dsp:nvSpPr>
        <dsp:cNvPr id="0" name=""/>
        <dsp:cNvSpPr/>
      </dsp:nvSpPr>
      <dsp:spPr>
        <a:xfrm>
          <a:off x="7195820" y="4180993"/>
          <a:ext cx="2052784" cy="11036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8D6D30-542F-4F86-A2E6-8F897AB4E1B7}">
      <dsp:nvSpPr>
        <dsp:cNvPr id="0" name=""/>
        <dsp:cNvSpPr/>
      </dsp:nvSpPr>
      <dsp:spPr>
        <a:xfrm rot="5400000">
          <a:off x="5004053" y="4094071"/>
          <a:ext cx="1839412" cy="1600288"/>
        </a:xfrm>
        <a:prstGeom prst="hexagon">
          <a:avLst>
            <a:gd name="adj" fmla="val 25000"/>
            <a:gd name="vf" fmla="val 115470"/>
          </a:avLst>
        </a:prstGeom>
        <a:noFill/>
        <a:ln w="254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-5400000">
        <a:off x="5372993" y="4261151"/>
        <a:ext cx="1101532" cy="12661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1A59E-8CAC-404F-A5A3-BC9C811DF130}">
      <dsp:nvSpPr>
        <dsp:cNvPr id="0" name=""/>
        <dsp:cNvSpPr/>
      </dsp:nvSpPr>
      <dsp:spPr>
        <a:xfrm>
          <a:off x="5128083" y="2532"/>
          <a:ext cx="1328867" cy="1328867"/>
        </a:xfrm>
        <a:prstGeom prst="ellipse">
          <a:avLst/>
        </a:prstGeom>
        <a:solidFill>
          <a:srgbClr val="FFCCFF"/>
        </a:solidFill>
        <a:ln>
          <a:solidFill>
            <a:schemeClr val="bg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2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๑.เตรียมการ</a:t>
          </a:r>
          <a:endParaRPr lang="en-US" sz="22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322691" y="197140"/>
        <a:ext cx="939651" cy="939651"/>
      </dsp:txXfrm>
    </dsp:sp>
    <dsp:sp modelId="{6EE0C301-05B8-487C-B6F7-3C97B07B342C}">
      <dsp:nvSpPr>
        <dsp:cNvPr id="0" name=""/>
        <dsp:cNvSpPr/>
      </dsp:nvSpPr>
      <dsp:spPr>
        <a:xfrm rot="1800000">
          <a:off x="6459986" y="918934"/>
          <a:ext cx="314715" cy="448492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6466311" y="985029"/>
        <a:ext cx="220301" cy="269096"/>
      </dsp:txXfrm>
    </dsp:sp>
    <dsp:sp modelId="{792B0C80-67D4-4ADB-80B6-42D00767FFBB}">
      <dsp:nvSpPr>
        <dsp:cNvPr id="0" name=""/>
        <dsp:cNvSpPr/>
      </dsp:nvSpPr>
      <dsp:spPr>
        <a:xfrm>
          <a:off x="6754532" y="999262"/>
          <a:ext cx="1528742" cy="1328867"/>
        </a:xfrm>
        <a:prstGeom prst="ellipse">
          <a:avLst/>
        </a:prstGeom>
        <a:solidFill>
          <a:schemeClr val="bg1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๒. กำหนดแผน</a:t>
          </a:r>
          <a:r>
            <a:rPr lang="en-US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&amp; </a:t>
          </a: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แนวทางการควบคุมคุณภาพ</a:t>
          </a:r>
          <a:endParaRPr lang="en-US" sz="1800" b="1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6978411" y="1193870"/>
        <a:ext cx="1080984" cy="939651"/>
      </dsp:txXfrm>
    </dsp:sp>
    <dsp:sp modelId="{B6B31349-DE2F-493B-8B87-3D2F30F870CB}">
      <dsp:nvSpPr>
        <dsp:cNvPr id="0" name=""/>
        <dsp:cNvSpPr/>
      </dsp:nvSpPr>
      <dsp:spPr>
        <a:xfrm rot="5400000">
          <a:off x="7342786" y="2426211"/>
          <a:ext cx="352233" cy="448492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7395621" y="2463074"/>
        <a:ext cx="246563" cy="269096"/>
      </dsp:txXfrm>
    </dsp:sp>
    <dsp:sp modelId="{219DBB67-DB57-45E7-A045-AB7704CAC3F2}">
      <dsp:nvSpPr>
        <dsp:cNvPr id="0" name=""/>
        <dsp:cNvSpPr/>
      </dsp:nvSpPr>
      <dsp:spPr>
        <a:xfrm>
          <a:off x="6854470" y="2992722"/>
          <a:ext cx="1328867" cy="1328867"/>
        </a:xfrm>
        <a:prstGeom prst="ellipse">
          <a:avLst/>
        </a:prstGeom>
        <a:solidFill>
          <a:srgbClr val="FFFF00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๓. กำหนดมาตรการส่งเสริม</a:t>
          </a:r>
          <a:endParaRPr lang="en-US" sz="20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7049078" y="3187330"/>
        <a:ext cx="939651" cy="939651"/>
      </dsp:txXfrm>
    </dsp:sp>
    <dsp:sp modelId="{8F32E0C7-5872-46CF-8741-9E4576DBBEEF}">
      <dsp:nvSpPr>
        <dsp:cNvPr id="0" name=""/>
        <dsp:cNvSpPr/>
      </dsp:nvSpPr>
      <dsp:spPr>
        <a:xfrm rot="9000000">
          <a:off x="6587311" y="3891214"/>
          <a:ext cx="275572" cy="448492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6664445" y="3960244"/>
        <a:ext cx="192900" cy="269096"/>
      </dsp:txXfrm>
    </dsp:sp>
    <dsp:sp modelId="{00B70B77-D80B-49A3-9828-6D4B4C8988D8}">
      <dsp:nvSpPr>
        <dsp:cNvPr id="0" name=""/>
        <dsp:cNvSpPr/>
      </dsp:nvSpPr>
      <dsp:spPr>
        <a:xfrm>
          <a:off x="4909251" y="3989452"/>
          <a:ext cx="1766530" cy="1328867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๔. ตรวจสอบ</a:t>
          </a:r>
          <a:r>
            <a:rPr lang="en-US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&amp; </a:t>
          </a: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ประเมินคุณภาพตามมาตรฐาน</a:t>
          </a:r>
          <a:r>
            <a:rPr lang="en-US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     </a:t>
          </a: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ที่กำหนด</a:t>
          </a:r>
          <a:endParaRPr lang="en-US" sz="18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5167953" y="4184060"/>
        <a:ext cx="1249126" cy="939651"/>
      </dsp:txXfrm>
    </dsp:sp>
    <dsp:sp modelId="{DEBE0659-8D04-4F04-AB3C-D00D8EB73A81}">
      <dsp:nvSpPr>
        <dsp:cNvPr id="0" name=""/>
        <dsp:cNvSpPr/>
      </dsp:nvSpPr>
      <dsp:spPr>
        <a:xfrm rot="12600000">
          <a:off x="4790396" y="3918390"/>
          <a:ext cx="233221" cy="448492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 rot="10800000">
        <a:off x="4855675" y="4025580"/>
        <a:ext cx="163255" cy="269096"/>
      </dsp:txXfrm>
    </dsp:sp>
    <dsp:sp modelId="{6E083116-AF5F-430D-A7D9-E767F65D0BB7}">
      <dsp:nvSpPr>
        <dsp:cNvPr id="0" name=""/>
        <dsp:cNvSpPr/>
      </dsp:nvSpPr>
      <dsp:spPr>
        <a:xfrm>
          <a:off x="3287984" y="2992722"/>
          <a:ext cx="1556290" cy="1328867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๕.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จัดทำรายงาน       ประเมินตนเองหรือรายงานประจำปี</a:t>
          </a:r>
          <a:endParaRPr lang="en-US" sz="18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3515897" y="3187330"/>
        <a:ext cx="1100464" cy="939651"/>
      </dsp:txXfrm>
    </dsp:sp>
    <dsp:sp modelId="{95799987-C263-4E14-A4F6-50B488361DE1}">
      <dsp:nvSpPr>
        <dsp:cNvPr id="0" name=""/>
        <dsp:cNvSpPr/>
      </dsp:nvSpPr>
      <dsp:spPr>
        <a:xfrm rot="16200000">
          <a:off x="3890012" y="2446148"/>
          <a:ext cx="352233" cy="448492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3942847" y="2588681"/>
        <a:ext cx="246563" cy="269096"/>
      </dsp:txXfrm>
    </dsp:sp>
    <dsp:sp modelId="{4500F109-0AE9-4C84-8926-D4D6DA9B6B07}">
      <dsp:nvSpPr>
        <dsp:cNvPr id="0" name=""/>
        <dsp:cNvSpPr/>
      </dsp:nvSpPr>
      <dsp:spPr>
        <a:xfrm>
          <a:off x="3187834" y="999262"/>
          <a:ext cx="1756590" cy="1328867"/>
        </a:xfrm>
        <a:prstGeom prst="ellipse">
          <a:avLst/>
        </a:prstGeom>
        <a:solidFill>
          <a:srgbClr val="FFFFCC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85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๖. ทบทวนการดำเนินงาน </a:t>
          </a:r>
          <a:r>
            <a:rPr lang="en-US" sz="18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      </a:t>
          </a:r>
          <a:r>
            <a:rPr lang="th-TH" sz="18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วาง</a:t>
          </a: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แผนการพัฒนา</a:t>
          </a:r>
          <a:r>
            <a:rPr lang="en-US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 </a:t>
          </a:r>
          <a:r>
            <a:rPr lang="en-US" sz="18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&amp; </a:t>
          </a:r>
          <a:r>
            <a:rPr lang="th-TH" sz="1800" b="1" kern="1200" dirty="0" smtClean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ยกระดับ</a:t>
          </a:r>
          <a:r>
            <a:rPr lang="th-TH" sz="1800" b="1" kern="1200" dirty="0">
              <a:solidFill>
                <a:sysClr val="windowText" lastClr="000000"/>
              </a:solidFill>
              <a:latin typeface="TH SarabunPSK" panose="020B0500040200020003" pitchFamily="34" charset="-34"/>
              <a:ea typeface="+mn-ea"/>
              <a:cs typeface="TH SarabunPSK" panose="020B0500040200020003" pitchFamily="34" charset="-34"/>
            </a:rPr>
            <a:t>คุณภาพ</a:t>
          </a:r>
          <a:endParaRPr lang="en-US" sz="1800" kern="1200" dirty="0">
            <a:solidFill>
              <a:sysClr val="windowText" lastClr="000000"/>
            </a:solidFill>
            <a:latin typeface="TH SarabunPSK" panose="020B0500040200020003" pitchFamily="34" charset="-34"/>
            <a:ea typeface="+mn-ea"/>
            <a:cs typeface="TH SarabunPSK" panose="020B0500040200020003" pitchFamily="34" charset="-34"/>
          </a:endParaRPr>
        </a:p>
      </dsp:txBody>
      <dsp:txXfrm>
        <a:off x="3445081" y="1193870"/>
        <a:ext cx="1242096" cy="939651"/>
      </dsp:txXfrm>
    </dsp:sp>
    <dsp:sp modelId="{8454A88E-5D93-4BE6-98F0-A75BB4304D52}">
      <dsp:nvSpPr>
        <dsp:cNvPr id="0" name=""/>
        <dsp:cNvSpPr/>
      </dsp:nvSpPr>
      <dsp:spPr>
        <a:xfrm rot="19800000">
          <a:off x="4845372" y="909563"/>
          <a:ext cx="277095" cy="448492"/>
        </a:xfrm>
        <a:prstGeom prst="rightArrow">
          <a:avLst>
            <a:gd name="adj1" fmla="val 60000"/>
            <a:gd name="adj2" fmla="val 50000"/>
          </a:avLst>
        </a:prstGeom>
        <a:solidFill>
          <a:srgbClr val="00FFFF"/>
        </a:solidFill>
        <a:ln>
          <a:solidFill>
            <a:sysClr val="windowText" lastClr="000000">
              <a:shade val="95000"/>
              <a:satMod val="105000"/>
            </a:sys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>
            <a:solidFill>
              <a:sysClr val="window" lastClr="FFFFFF"/>
            </a:solidFill>
            <a:latin typeface="Calibri"/>
            <a:ea typeface="+mn-ea"/>
            <a:cs typeface="+mn-cs"/>
          </a:endParaRPr>
        </a:p>
      </dsp:txBody>
      <dsp:txXfrm>
        <a:off x="4850941" y="1020043"/>
        <a:ext cx="193967" cy="26909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7AB43-AB76-4BE2-880D-F325DF8E6CB3}">
      <dsp:nvSpPr>
        <dsp:cNvPr id="0" name=""/>
        <dsp:cNvSpPr/>
      </dsp:nvSpPr>
      <dsp:spPr>
        <a:xfrm rot="5400000">
          <a:off x="-129651" y="362549"/>
          <a:ext cx="989957" cy="515948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๑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 rot="-5400000">
        <a:off x="107354" y="383518"/>
        <a:ext cx="515948" cy="474009"/>
      </dsp:txXfrm>
    </dsp:sp>
    <dsp:sp modelId="{CFCB2434-C633-4AEE-AD89-1FF32FB6FE30}">
      <dsp:nvSpPr>
        <dsp:cNvPr id="0" name=""/>
        <dsp:cNvSpPr/>
      </dsp:nvSpPr>
      <dsp:spPr>
        <a:xfrm rot="5400000">
          <a:off x="2611944" y="-1549750"/>
          <a:ext cx="597857" cy="4434559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100" b="1" kern="1200" dirty="0" smtClean="0">
              <a:latin typeface="TH SarabunPSK" pitchFamily="34" charset="-34"/>
              <a:cs typeface="TH SarabunPSK" pitchFamily="34" charset="-34"/>
            </a:rPr>
            <a:t>เตรียมความพร้อมของบุคลากรและจัดให้มีคณะทำงานรับผิดชอบ</a:t>
          </a:r>
          <a:endParaRPr lang="en-US" sz="21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693594" y="397785"/>
        <a:ext cx="4405374" cy="539487"/>
      </dsp:txXfrm>
    </dsp:sp>
    <dsp:sp modelId="{BDC86D97-608A-4E02-88E1-A1E5BFF9F650}">
      <dsp:nvSpPr>
        <dsp:cNvPr id="0" name=""/>
        <dsp:cNvSpPr/>
      </dsp:nvSpPr>
      <dsp:spPr>
        <a:xfrm rot="5400000">
          <a:off x="-27329" y="1199735"/>
          <a:ext cx="758937" cy="515948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๒</a:t>
          </a:r>
          <a:endParaRPr lang="en-US" sz="20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94166" y="1336214"/>
        <a:ext cx="515948" cy="242989"/>
      </dsp:txXfrm>
    </dsp:sp>
    <dsp:sp modelId="{E3E7C6F2-6037-46F0-9D9D-D9AC69A7905C}">
      <dsp:nvSpPr>
        <dsp:cNvPr id="0" name=""/>
        <dsp:cNvSpPr/>
      </dsp:nvSpPr>
      <dsp:spPr>
        <a:xfrm rot="5400000">
          <a:off x="2211008" y="-443668"/>
          <a:ext cx="1161350" cy="42444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latin typeface="TH SarabunPSK" pitchFamily="34" charset="-34"/>
              <a:cs typeface="TH SarabunPSK" pitchFamily="34" charset="-34"/>
            </a:rPr>
            <a:t>กำหนดแผนและแนวทางการควบคุมคุณภาพการจัดการศึกษา</a:t>
          </a:r>
          <a:r>
            <a:rPr lang="en-US" sz="2200" b="1" kern="1200" dirty="0" smtClean="0">
              <a:latin typeface="TH SarabunPSK" pitchFamily="34" charset="-34"/>
              <a:cs typeface="TH SarabunPSK" pitchFamily="34" charset="-34"/>
            </a:rPr>
            <a:t>  </a:t>
          </a:r>
          <a:r>
            <a:rPr lang="th-TH" sz="2200" b="1" kern="1200" dirty="0" smtClean="0">
              <a:latin typeface="TH SarabunPSK" pitchFamily="34" charset="-34"/>
              <a:cs typeface="TH SarabunPSK" pitchFamily="34" charset="-34"/>
            </a:rPr>
            <a:t>ประชุมชี้แจงแผน สร้างความเข้าใจ   ก่อนนำแนวทางไปใช้ในการปฏิบัติงานประจำของบุคลากร</a:t>
          </a:r>
          <a:endParaRPr lang="en-US" sz="24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669448" y="1154584"/>
        <a:ext cx="4187779" cy="1047966"/>
      </dsp:txXfrm>
    </dsp:sp>
    <dsp:sp modelId="{D6E73086-F3FA-43D9-842C-CFF9D133EED0}">
      <dsp:nvSpPr>
        <dsp:cNvPr id="0" name=""/>
        <dsp:cNvSpPr/>
      </dsp:nvSpPr>
      <dsp:spPr>
        <a:xfrm rot="5400000">
          <a:off x="-110560" y="2218057"/>
          <a:ext cx="737069" cy="515948"/>
        </a:xfrm>
        <a:prstGeom prst="chevron">
          <a:avLst/>
        </a:prstGeom>
        <a:solidFill>
          <a:schemeClr val="bg1"/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" y="2365470"/>
        <a:ext cx="515948" cy="221121"/>
      </dsp:txXfrm>
    </dsp:sp>
    <dsp:sp modelId="{3BD6F406-DBEE-4602-833B-CDFAF04E4151}">
      <dsp:nvSpPr>
        <dsp:cNvPr id="0" name=""/>
        <dsp:cNvSpPr/>
      </dsp:nvSpPr>
      <dsp:spPr>
        <a:xfrm rot="5400000">
          <a:off x="2518915" y="312910"/>
          <a:ext cx="675111" cy="4768402"/>
        </a:xfrm>
        <a:prstGeom prst="round2SameRect">
          <a:avLst/>
        </a:prstGeom>
        <a:solidFill>
          <a:schemeClr val="bg1">
            <a:alpha val="90000"/>
          </a:schemeClr>
        </a:solidFill>
        <a:ln w="12700" cap="flat" cmpd="sng" algn="ctr">
          <a:solidFill>
            <a:schemeClr val="bg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latin typeface="TH SarabunPSK" pitchFamily="34" charset="-34"/>
              <a:cs typeface="TH SarabunPSK" pitchFamily="34" charset="-34"/>
            </a:rPr>
            <a:t>กำหนดมาตรการส่งเสริมการควบคุม การตรวจสอบ และประเมินคุณภาพ</a:t>
          </a:r>
          <a:r>
            <a:rPr lang="en-US" sz="2200" b="1" kern="1200" dirty="0" smtClean="0">
              <a:latin typeface="TH SarabunPSK" pitchFamily="34" charset="-34"/>
              <a:cs typeface="TH SarabunPSK" pitchFamily="34" charset="-34"/>
            </a:rPr>
            <a:t> </a:t>
          </a:r>
          <a:r>
            <a:rPr lang="th-TH" sz="2200" b="1" kern="1200" dirty="0" smtClean="0">
              <a:latin typeface="TH SarabunPSK" pitchFamily="34" charset="-34"/>
              <a:cs typeface="TH SarabunPSK" pitchFamily="34" charset="-34"/>
            </a:rPr>
            <a:t>พัฒนาระบบสารสนเทศ </a:t>
          </a:r>
          <a:endParaRPr lang="en-US" sz="22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472270" y="2392511"/>
        <a:ext cx="4735446" cy="609199"/>
      </dsp:txXfrm>
    </dsp:sp>
    <dsp:sp modelId="{64B08398-2EAD-43B9-81B1-EDAFAA0CCCDB}">
      <dsp:nvSpPr>
        <dsp:cNvPr id="0" name=""/>
        <dsp:cNvSpPr/>
      </dsp:nvSpPr>
      <dsp:spPr>
        <a:xfrm rot="5400000">
          <a:off x="-392478" y="2784753"/>
          <a:ext cx="1300904" cy="515948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๓</a:t>
          </a:r>
          <a:endParaRPr lang="en-US" sz="20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0" y="2650249"/>
        <a:ext cx="515948" cy="784956"/>
      </dsp:txXfrm>
    </dsp:sp>
    <dsp:sp modelId="{EA058B17-F96C-4437-A669-7A21718C060D}">
      <dsp:nvSpPr>
        <dsp:cNvPr id="0" name=""/>
        <dsp:cNvSpPr/>
      </dsp:nvSpPr>
      <dsp:spPr>
        <a:xfrm rot="5400000">
          <a:off x="2502429" y="405169"/>
          <a:ext cx="1247764" cy="5284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latin typeface="TH SarabunPSK" pitchFamily="34" charset="-34"/>
              <a:cs typeface="TH SarabunPSK" pitchFamily="34" charset="-34"/>
            </a:rPr>
            <a:t>ตรวจสอบและประเมินคุณภาพการจัดการศึกษาตามมาตรฐานที่กำหนด ปรับปรุงแก้ไขเป็นระยะสู่มาตรฐานคุณภาพ                                      เก็บรวบรวมข้อมูลหลักฐานต่างๆ เพื่อจัดทำรายงานต่อไป</a:t>
          </a:r>
          <a:endParaRPr lang="en-US" sz="22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484137" y="2484373"/>
        <a:ext cx="5223439" cy="1125942"/>
      </dsp:txXfrm>
    </dsp:sp>
    <dsp:sp modelId="{BEAD7E2C-6527-49AB-8D33-B97F481FE9C2}">
      <dsp:nvSpPr>
        <dsp:cNvPr id="0" name=""/>
        <dsp:cNvSpPr/>
      </dsp:nvSpPr>
      <dsp:spPr>
        <a:xfrm rot="5400000">
          <a:off x="-416668" y="4246673"/>
          <a:ext cx="1349286" cy="515948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0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๔</a:t>
          </a:r>
          <a:endParaRPr lang="en-US" sz="20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1" y="4087978"/>
        <a:ext cx="515948" cy="833338"/>
      </dsp:txXfrm>
    </dsp:sp>
    <dsp:sp modelId="{63E4E148-FB13-441D-AEF3-2CBA0773FD83}">
      <dsp:nvSpPr>
        <dsp:cNvPr id="0" name=""/>
        <dsp:cNvSpPr/>
      </dsp:nvSpPr>
      <dsp:spPr>
        <a:xfrm rot="5400000">
          <a:off x="2538364" y="1835447"/>
          <a:ext cx="1239519" cy="5284350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464" tIns="13970" rIns="13970" bIns="1397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200" b="1" kern="1200" dirty="0" smtClean="0">
              <a:latin typeface="TH SarabunPSK" pitchFamily="34" charset="-34"/>
              <a:cs typeface="TH SarabunPSK" pitchFamily="34" charset="-34"/>
            </a:rPr>
            <a:t>จัดทำรายงานประเมินตนเอง (</a:t>
          </a:r>
          <a:r>
            <a:rPr lang="en-US" sz="2200" b="1" kern="1200" dirty="0" smtClean="0">
              <a:latin typeface="TH SarabunPSK" pitchFamily="34" charset="-34"/>
              <a:cs typeface="TH SarabunPSK" pitchFamily="34" charset="-34"/>
            </a:rPr>
            <a:t>SAR) </a:t>
          </a:r>
          <a:r>
            <a:rPr lang="th-TH" sz="2200" b="1" kern="1200" dirty="0" smtClean="0">
              <a:latin typeface="TH SarabunPSK" pitchFamily="34" charset="-34"/>
              <a:cs typeface="TH SarabunPSK" pitchFamily="34" charset="-34"/>
            </a:rPr>
            <a:t>หรือรายงานประจำปี (</a:t>
          </a:r>
          <a:r>
            <a:rPr lang="en-US" sz="2200" b="1" kern="1200" dirty="0" smtClean="0">
              <a:latin typeface="TH SarabunPSK" pitchFamily="34" charset="-34"/>
              <a:cs typeface="TH SarabunPSK" pitchFamily="34" charset="-34"/>
            </a:rPr>
            <a:t>Annual Report)</a:t>
          </a:r>
          <a:r>
            <a:rPr lang="th-TH" sz="2200" b="1" kern="1200" dirty="0" smtClean="0">
              <a:latin typeface="TH SarabunPSK" pitchFamily="34" charset="-34"/>
              <a:cs typeface="TH SarabunPSK" pitchFamily="34" charset="-34"/>
            </a:rPr>
            <a:t> ทุกสิ้นปีการศึกษา และเสนอขอความเห็นชอบก่อนเผยแพร่ข่าวสาร กับเตรียมรับการประเมินภายใน/ภายนอก (ตามวงรอบ) และวางแผนการพัฒนาต่อไป</a:t>
          </a:r>
          <a:endParaRPr lang="en-US" sz="2200" b="1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515949" y="3918370"/>
        <a:ext cx="5223842" cy="111850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2C7AB43-AB76-4BE2-880D-F325DF8E6CB3}">
      <dsp:nvSpPr>
        <dsp:cNvPr id="0" name=""/>
        <dsp:cNvSpPr/>
      </dsp:nvSpPr>
      <dsp:spPr>
        <a:xfrm rot="5400000">
          <a:off x="-129466" y="377611"/>
          <a:ext cx="863106" cy="604174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9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๑</a:t>
          </a:r>
          <a:endParaRPr lang="en-US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H SarabunPSK" pitchFamily="34" charset="-34"/>
            <a:cs typeface="TH SarabunPSK" pitchFamily="34" charset="-34"/>
          </a:endParaRPr>
        </a:p>
      </dsp:txBody>
      <dsp:txXfrm rot="-5400000">
        <a:off x="0" y="550232"/>
        <a:ext cx="604174" cy="258932"/>
      </dsp:txXfrm>
    </dsp:sp>
    <dsp:sp modelId="{CFCB2434-C633-4AEE-AD89-1FF32FB6FE30}">
      <dsp:nvSpPr>
        <dsp:cNvPr id="0" name=""/>
        <dsp:cNvSpPr/>
      </dsp:nvSpPr>
      <dsp:spPr>
        <a:xfrm rot="5400000">
          <a:off x="2921579" y="-1288111"/>
          <a:ext cx="561314" cy="5196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ขั้นตอนที่ ๒ เดิม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604175" y="1056694"/>
        <a:ext cx="5168723" cy="506512"/>
      </dsp:txXfrm>
    </dsp:sp>
    <dsp:sp modelId="{BDC86D97-608A-4E02-88E1-A1E5BFF9F650}">
      <dsp:nvSpPr>
        <dsp:cNvPr id="0" name=""/>
        <dsp:cNvSpPr/>
      </dsp:nvSpPr>
      <dsp:spPr>
        <a:xfrm rot="5400000">
          <a:off x="-129466" y="1055440"/>
          <a:ext cx="863106" cy="604174"/>
        </a:xfrm>
        <a:prstGeom prst="chevron">
          <a:avLst/>
        </a:prstGeom>
        <a:solidFill>
          <a:srgbClr val="6633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๒</a:t>
          </a:r>
          <a:endParaRPr lang="en-US" sz="24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0" y="1228061"/>
        <a:ext cx="604174" cy="258932"/>
      </dsp:txXfrm>
    </dsp:sp>
    <dsp:sp modelId="{E3E7C6F2-6037-46F0-9D9D-D9AC69A7905C}">
      <dsp:nvSpPr>
        <dsp:cNvPr id="0" name=""/>
        <dsp:cNvSpPr/>
      </dsp:nvSpPr>
      <dsp:spPr>
        <a:xfrm rot="5400000">
          <a:off x="2927281" y="-2089571"/>
          <a:ext cx="480283" cy="5196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ขั้นตอนที่ ๑ เดิม</a:t>
          </a:r>
          <a:endParaRPr lang="en-US" sz="24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569361" y="291794"/>
        <a:ext cx="5172679" cy="433393"/>
      </dsp:txXfrm>
    </dsp:sp>
    <dsp:sp modelId="{D6E73086-F3FA-43D9-842C-CFF9D133EED0}">
      <dsp:nvSpPr>
        <dsp:cNvPr id="0" name=""/>
        <dsp:cNvSpPr/>
      </dsp:nvSpPr>
      <dsp:spPr>
        <a:xfrm rot="5400000">
          <a:off x="-129466" y="1939609"/>
          <a:ext cx="863106" cy="60417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8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๓</a:t>
          </a:r>
          <a:endParaRPr lang="en-US" sz="24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0" y="2112230"/>
        <a:ext cx="604174" cy="258932"/>
      </dsp:txXfrm>
    </dsp:sp>
    <dsp:sp modelId="{3BD6F406-DBEE-4602-833B-CDFAF04E4151}">
      <dsp:nvSpPr>
        <dsp:cNvPr id="0" name=""/>
        <dsp:cNvSpPr/>
      </dsp:nvSpPr>
      <dsp:spPr>
        <a:xfrm rot="5400000">
          <a:off x="2747546" y="-420703"/>
          <a:ext cx="883919" cy="5196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(เพิ่มเติมใหม่) </a:t>
          </a:r>
          <a:r>
            <a:rPr lang="th-TH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กำหนดมาตรการส่งเสริมการควบคุม       การตรวจสอบ และประเมินคุณภาพ</a:t>
          </a:r>
          <a:r>
            <a:rPr lang="en-US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พัฒนาระบบสารสนเทศ พัฒนาเครื่องมือ จัดเตรียมคู่มือ/ตัวอย่าง  </a:t>
          </a:r>
          <a:endParaRPr lang="en-US" sz="2400" b="1" kern="1200" dirty="0">
            <a:solidFill>
              <a:srgbClr val="C00000"/>
            </a:solidFill>
            <a:latin typeface="TH SarabunPSK" pitchFamily="34" charset="-34"/>
            <a:cs typeface="TH SarabunPSK" pitchFamily="34" charset="-34"/>
          </a:endParaRPr>
        </a:p>
      </dsp:txBody>
      <dsp:txXfrm rot="-5400000">
        <a:off x="591444" y="1778548"/>
        <a:ext cx="5152975" cy="797621"/>
      </dsp:txXfrm>
    </dsp:sp>
    <dsp:sp modelId="{64B08398-2EAD-43B9-81B1-EDAFAA0CCCDB}">
      <dsp:nvSpPr>
        <dsp:cNvPr id="0" name=""/>
        <dsp:cNvSpPr/>
      </dsp:nvSpPr>
      <dsp:spPr>
        <a:xfrm rot="5400000">
          <a:off x="-129466" y="2907312"/>
          <a:ext cx="863106" cy="604174"/>
        </a:xfrm>
        <a:prstGeom prst="chevron">
          <a:avLst/>
        </a:prstGeom>
        <a:solidFill>
          <a:schemeClr val="accent2">
            <a:lumMod val="5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๔</a:t>
          </a:r>
          <a:endParaRPr lang="en-US" sz="24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0" y="3079933"/>
        <a:ext cx="604174" cy="258932"/>
      </dsp:txXfrm>
    </dsp:sp>
    <dsp:sp modelId="{EA058B17-F96C-4437-A669-7A21718C060D}">
      <dsp:nvSpPr>
        <dsp:cNvPr id="0" name=""/>
        <dsp:cNvSpPr/>
      </dsp:nvSpPr>
      <dsp:spPr>
        <a:xfrm rot="5400000">
          <a:off x="2921727" y="513801"/>
          <a:ext cx="561019" cy="5196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ขั้นตอนที่ ๓ เดิม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604175" y="2858741"/>
        <a:ext cx="5168737" cy="506245"/>
      </dsp:txXfrm>
    </dsp:sp>
    <dsp:sp modelId="{615CC558-9F14-4368-8A5F-B82CD51D3560}">
      <dsp:nvSpPr>
        <dsp:cNvPr id="0" name=""/>
        <dsp:cNvSpPr/>
      </dsp:nvSpPr>
      <dsp:spPr>
        <a:xfrm rot="5400000">
          <a:off x="-129466" y="3868076"/>
          <a:ext cx="863106" cy="604174"/>
        </a:xfrm>
        <a:prstGeom prst="chevron">
          <a:avLst/>
        </a:prstGeom>
        <a:solidFill>
          <a:srgbClr val="6633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๕</a:t>
          </a:r>
          <a:endParaRPr lang="en-US" sz="24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0" y="4040697"/>
        <a:ext cx="604174" cy="258932"/>
      </dsp:txXfrm>
    </dsp:sp>
    <dsp:sp modelId="{1C47A8E3-4BC1-444D-B31F-DAAF300F666B}">
      <dsp:nvSpPr>
        <dsp:cNvPr id="0" name=""/>
        <dsp:cNvSpPr/>
      </dsp:nvSpPr>
      <dsp:spPr>
        <a:xfrm rot="5400000">
          <a:off x="2842330" y="1480991"/>
          <a:ext cx="561019" cy="5196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anose="020B0500040200020003" pitchFamily="34" charset="-34"/>
              <a:cs typeface="TH SarabunPSK" panose="020B0500040200020003" pitchFamily="34" charset="-34"/>
            </a:rPr>
            <a:t>ขั้นตอนที่ ๔ เดิม</a:t>
          </a:r>
          <a:endParaRPr lang="en-US" sz="2400" b="1" kern="1200" dirty="0"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524778" y="3825931"/>
        <a:ext cx="5168737" cy="506245"/>
      </dsp:txXfrm>
    </dsp:sp>
    <dsp:sp modelId="{710ED422-8AB6-4B63-A6D6-68E20797861C}">
      <dsp:nvSpPr>
        <dsp:cNvPr id="0" name=""/>
        <dsp:cNvSpPr/>
      </dsp:nvSpPr>
      <dsp:spPr>
        <a:xfrm rot="5400000">
          <a:off x="-129466" y="4999531"/>
          <a:ext cx="863106" cy="60417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16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rPr>
            <a:t>๖</a:t>
          </a:r>
          <a:endParaRPr lang="en-US" sz="2400" kern="1200" dirty="0">
            <a:latin typeface="TH SarabunPSK" pitchFamily="34" charset="-34"/>
            <a:cs typeface="TH SarabunPSK" pitchFamily="34" charset="-34"/>
          </a:endParaRPr>
        </a:p>
      </dsp:txBody>
      <dsp:txXfrm rot="-5400000">
        <a:off x="0" y="5172152"/>
        <a:ext cx="604174" cy="258932"/>
      </dsp:txXfrm>
    </dsp:sp>
    <dsp:sp modelId="{45AFC6BF-D473-4C5F-BD84-11F49636AA56}">
      <dsp:nvSpPr>
        <dsp:cNvPr id="0" name=""/>
        <dsp:cNvSpPr/>
      </dsp:nvSpPr>
      <dsp:spPr>
        <a:xfrm rot="5400000">
          <a:off x="2398534" y="2717428"/>
          <a:ext cx="1607404" cy="519612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688" tIns="15240" rIns="15240" bIns="152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h-TH" sz="2400" b="1" kern="1200" dirty="0" smtClean="0">
              <a:latin typeface="TH SarabunPSK" pitchFamily="34" charset="-34"/>
              <a:cs typeface="TH SarabunPSK" pitchFamily="34" charset="-34"/>
            </a:rPr>
            <a:t>(เพิ่มเติมใหม่) </a:t>
          </a:r>
          <a:r>
            <a:rPr lang="th-TH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ทบทวนการดำเนินงาน (</a:t>
          </a:r>
          <a:r>
            <a:rPr lang="en-US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AAR)</a:t>
          </a:r>
          <a:r>
            <a:rPr lang="th-TH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  วางแผนพัฒนา</a:t>
          </a:r>
          <a:r>
            <a:rPr lang="en-US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 </a:t>
          </a:r>
          <a:r>
            <a:rPr lang="th-TH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และยกระดับคุณภาพ บูรณาการลงสู่การจัดทำนโยบาย แผนปฏิบัติราชการ แผนงาน </a:t>
          </a:r>
          <a:r>
            <a:rPr lang="en-US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PMQA  KM </a:t>
          </a:r>
          <a:r>
            <a:rPr lang="th-TH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และแผนดำเนินงาน </a:t>
          </a:r>
          <a:r>
            <a:rPr lang="en-US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QA</a:t>
          </a:r>
          <a:r>
            <a:rPr lang="th-TH" sz="2400" b="1" kern="1200" dirty="0" smtClean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rPr>
            <a:t> เพื่อปรับปรุงพัฒนางานประจำอย่างต่อเนื่องในทุกปีงบประมาณต่อไป</a:t>
          </a:r>
          <a:endParaRPr lang="en-US" sz="2400" b="1" kern="1200" dirty="0">
            <a:solidFill>
              <a:srgbClr val="C00000"/>
            </a:solidFill>
            <a:latin typeface="TH SarabunPSK" panose="020B0500040200020003" pitchFamily="34" charset="-34"/>
            <a:cs typeface="TH SarabunPSK" panose="020B0500040200020003" pitchFamily="34" charset="-34"/>
          </a:endParaRPr>
        </a:p>
      </dsp:txBody>
      <dsp:txXfrm rot="-5400000">
        <a:off x="604175" y="4590255"/>
        <a:ext cx="5117657" cy="145047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9466" y="0"/>
            <a:ext cx="3013763" cy="467072"/>
          </a:xfrm>
          <a:prstGeom prst="rect">
            <a:avLst/>
          </a:prstGeom>
        </p:spPr>
        <p:txBody>
          <a:bodyPr vert="horz" lIns="92930" tIns="46465" rIns="92930" bIns="46465" rtlCol="0"/>
          <a:lstStyle>
            <a:lvl1pPr algn="r">
              <a:defRPr sz="1200"/>
            </a:lvl1pPr>
          </a:lstStyle>
          <a:p>
            <a:fld id="{F71FE93A-1E1A-40CC-9413-ABBCDC509BFB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63638"/>
            <a:ext cx="5583238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30" tIns="46465" rIns="92930" bIns="4646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484" y="4480004"/>
            <a:ext cx="5563870" cy="3665458"/>
          </a:xfrm>
          <a:prstGeom prst="rect">
            <a:avLst/>
          </a:prstGeom>
        </p:spPr>
        <p:txBody>
          <a:bodyPr vert="horz" lIns="92930" tIns="46465" rIns="92930" bIns="46465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9466" y="8842030"/>
            <a:ext cx="3013763" cy="467071"/>
          </a:xfrm>
          <a:prstGeom prst="rect">
            <a:avLst/>
          </a:prstGeom>
        </p:spPr>
        <p:txBody>
          <a:bodyPr vert="horz" lIns="92930" tIns="46465" rIns="92930" bIns="46465" rtlCol="0" anchor="b"/>
          <a:lstStyle>
            <a:lvl1pPr algn="r">
              <a:defRPr sz="1200"/>
            </a:lvl1pPr>
          </a:lstStyle>
          <a:p>
            <a:fld id="{DE3BC38B-88D1-4305-A93A-7069A4BECC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5237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ยึดบันทึกย่อ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 dirty="0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4761D2-0EF5-4D19-9815-B62977326B13}" type="slidenum">
              <a:rPr lang="th-TH" smtClean="0"/>
              <a:pPr/>
              <a:t>3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354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260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15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739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2060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971560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76210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68836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32565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4403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02969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48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7460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529549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9266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98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32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04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190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13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36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0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4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97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00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385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32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FB184B-3F28-459A-B1C6-4ADF81EFDD4D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A9D29B0-1928-480E-B1CB-4A38E6604A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42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3C35F682-FCD1-4346-A85C-6A521544F62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958D9E9-92EB-4C7A-9EBB-7813878D91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5070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61E9940-6C4F-4BAE-B2B8-1C9AEB9CC704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AD9287A0-33BF-4152-8123-6E3956BEC31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220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651D1FA6-5048-48D2-B759-52BCEB9CF15A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D140448-31F5-4E89-8E1B-4879A30DD1B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90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B97D105F-74D6-464F-B935-7C0171208581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DBD6C3D9-70C7-4251-A911-E8C259C0D3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733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70FC18C1-5D1A-4C08-86AB-4FE6E752B529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979B56CE-6250-44EA-B519-A71B110F07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382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22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14D241E7-598C-4D76-87A6-35E162763486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AACFCD3-40C4-4676-884D-DB7A9F3F8D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777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5FBC283F-CC07-4EDB-B7A7-85B0B72FFAED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8CC8855-D37E-4803-95E7-F64F257BA4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8520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70DEDA-3807-48FC-AA82-E6AE1B8A613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B66656A-56BC-4D3D-BB4A-A4C48C0C43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629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8194F0F3-1489-4FF6-87CD-B7372F11D64B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CDFAED4C-93CD-472E-AB59-C4A63490C65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482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fld id="{D0DF6167-5E83-454A-A974-BB4A28CB56B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5C7E038C-57E3-4854-AD35-90EAF2EDC7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8335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972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638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298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91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84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703FBF-575F-44D1-99A9-418B0A7E1332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5215F-BDB6-4A09-9D0B-778A369346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795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BFE40A-235E-4CCE-8BB1-59C25C3D5F78}" type="datetimeFigureOut">
              <a:rPr lang="th-TH" smtClean="0"/>
              <a:t>06/06/62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A7357-5046-4834-B2A6-959085630F44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1201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063230-1725-404E-A264-53B57C56ABE1}" type="datetimeFigureOut">
              <a:rPr lang="en-US" smtClean="0"/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36E92A-FCED-48D1-A4E4-B2CE2AB20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05328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203DB7A1-F378-4475-AE32-3D23BA93106C}" type="datetimeFigureOut">
              <a:rPr lang="en-US"/>
              <a:pPr>
                <a:defRPr/>
              </a:pPr>
              <a:t>6/6/2019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3D3BFD94-9450-410C-971E-7937B36C7E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1680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  <a:cs typeface="Angsana New" pitchFamily="18" charset="-34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2.png"/><Relationship Id="rId7" Type="http://schemas.openxmlformats.org/officeDocument/2006/relationships/diagramLayout" Target="../diagrams/layou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2.xml"/><Relationship Id="rId5" Type="http://schemas.openxmlformats.org/officeDocument/2006/relationships/image" Target="../media/image16.jpeg"/><Relationship Id="rId10" Type="http://schemas.microsoft.com/office/2007/relationships/diagramDrawing" Target="../diagrams/drawing2.xml"/><Relationship Id="rId4" Type="http://schemas.openxmlformats.org/officeDocument/2006/relationships/image" Target="../media/image3.gif"/><Relationship Id="rId9" Type="http://schemas.openxmlformats.org/officeDocument/2006/relationships/diagramColors" Target="../diagrams/colors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17.gif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7" Type="http://schemas.openxmlformats.org/officeDocument/2006/relationships/image" Target="../media/image22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.gif"/><Relationship Id="rId7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4" Type="http://schemas.openxmlformats.org/officeDocument/2006/relationships/image" Target="../media/image28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13" Type="http://schemas.openxmlformats.org/officeDocument/2006/relationships/image" Target="../media/image39.jpeg"/><Relationship Id="rId18" Type="http://schemas.openxmlformats.org/officeDocument/2006/relationships/image" Target="../media/image44.jpeg"/><Relationship Id="rId26" Type="http://schemas.openxmlformats.org/officeDocument/2006/relationships/image" Target="../media/image7.png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47.jpeg"/><Relationship Id="rId7" Type="http://schemas.openxmlformats.org/officeDocument/2006/relationships/image" Target="../media/image33.jpeg"/><Relationship Id="rId12" Type="http://schemas.openxmlformats.org/officeDocument/2006/relationships/image" Target="../media/image38.jpeg"/><Relationship Id="rId17" Type="http://schemas.openxmlformats.org/officeDocument/2006/relationships/image" Target="../media/image43.jpeg"/><Relationship Id="rId25" Type="http://schemas.openxmlformats.org/officeDocument/2006/relationships/image" Target="../media/image51.jpeg"/><Relationship Id="rId2" Type="http://schemas.openxmlformats.org/officeDocument/2006/relationships/audio" Target="../media/media1.wav"/><Relationship Id="rId16" Type="http://schemas.openxmlformats.org/officeDocument/2006/relationships/image" Target="../media/image42.jpeg"/><Relationship Id="rId20" Type="http://schemas.openxmlformats.org/officeDocument/2006/relationships/image" Target="../media/image46.jpeg"/><Relationship Id="rId1" Type="http://schemas.microsoft.com/office/2007/relationships/media" Target="../media/media1.wav"/><Relationship Id="rId6" Type="http://schemas.openxmlformats.org/officeDocument/2006/relationships/image" Target="../media/image3.gif"/><Relationship Id="rId11" Type="http://schemas.openxmlformats.org/officeDocument/2006/relationships/image" Target="../media/image37.jpeg"/><Relationship Id="rId24" Type="http://schemas.openxmlformats.org/officeDocument/2006/relationships/image" Target="../media/image50.jpeg"/><Relationship Id="rId5" Type="http://schemas.openxmlformats.org/officeDocument/2006/relationships/image" Target="../media/image2.png"/><Relationship Id="rId15" Type="http://schemas.openxmlformats.org/officeDocument/2006/relationships/image" Target="../media/image41.jpeg"/><Relationship Id="rId23" Type="http://schemas.openxmlformats.org/officeDocument/2006/relationships/image" Target="../media/image49.jpeg"/><Relationship Id="rId28" Type="http://schemas.openxmlformats.org/officeDocument/2006/relationships/image" Target="../media/image53.png"/><Relationship Id="rId10" Type="http://schemas.openxmlformats.org/officeDocument/2006/relationships/image" Target="../media/image36.jpeg"/><Relationship Id="rId19" Type="http://schemas.openxmlformats.org/officeDocument/2006/relationships/image" Target="../media/image45.jpeg"/><Relationship Id="rId4" Type="http://schemas.openxmlformats.org/officeDocument/2006/relationships/image" Target="../media/image1.png"/><Relationship Id="rId9" Type="http://schemas.openxmlformats.org/officeDocument/2006/relationships/image" Target="../media/image35.jpeg"/><Relationship Id="rId14" Type="http://schemas.openxmlformats.org/officeDocument/2006/relationships/image" Target="../media/image40.jpeg"/><Relationship Id="rId22" Type="http://schemas.openxmlformats.org/officeDocument/2006/relationships/image" Target="../media/image48.jpeg"/><Relationship Id="rId27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7.jpeg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Relationship Id="rId9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png"/><Relationship Id="rId4" Type="http://schemas.openxmlformats.org/officeDocument/2006/relationships/image" Target="../media/image3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3.gif"/><Relationship Id="rId9" Type="http://schemas.microsoft.com/office/2007/relationships/diagramDrawing" Target="../diagrams/drawing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853668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45054" y="385932"/>
            <a:ext cx="131578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แหล่งสร้างเสริมปัญญา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พัฒนาคุณธรรม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เพื่อการเป็นผู้นำที่ดี</a:t>
            </a:r>
            <a:endParaRPr kumimoji="0" lang="en-US" sz="2800" b="1" i="1" u="none" strike="noStrike" kern="1200" cap="none" spc="50" normalizeH="0" baseline="0" noProof="0" dirty="0" smtClean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0856" y="-20656"/>
            <a:ext cx="4915513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NAVAL</a:t>
            </a:r>
            <a:r>
              <a:rPr kumimoji="0" lang="th-TH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en-US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</a:t>
            </a:r>
            <a:r>
              <a:rPr kumimoji="0" lang="th-TH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en-US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COLLEGE</a:t>
            </a: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4"/>
          <a:stretch/>
        </p:blipFill>
        <p:spPr>
          <a:xfrm>
            <a:off x="-2" y="834457"/>
            <a:ext cx="12192002" cy="468757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989578" y="5522027"/>
            <a:ext cx="103980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th-TH" sz="36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การ</a:t>
            </a:r>
            <a:r>
              <a:rPr lang="th-TH" sz="36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พัฒนาคุณภาพการบริหารจัดการศึกษาวิทยาลัยการทัพเรืออย่าง</a:t>
            </a:r>
            <a:r>
              <a:rPr lang="th-TH" sz="36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ยั่งยืน                                    </a:t>
            </a:r>
            <a:r>
              <a:rPr lang="th-TH" sz="36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ด้วยระบบและกลไกการประกันคุณภาพการศึกษา</a:t>
            </a:r>
          </a:p>
          <a:p>
            <a:pPr algn="ctr" eaLnBrk="1" hangingPunct="1">
              <a:defRPr/>
            </a:pPr>
            <a:r>
              <a:rPr lang="th-TH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H SarabunPSK" pitchFamily="34" charset="-34"/>
                <a:cs typeface="TH SarabunPSK" pitchFamily="34" charset="-34"/>
              </a:rPr>
              <a:t>  </a:t>
            </a:r>
            <a:endParaRPr lang="th-TH" sz="3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068631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853668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1"/>
          <p:cNvSpPr txBox="1"/>
          <p:nvPr/>
        </p:nvSpPr>
        <p:spPr>
          <a:xfrm>
            <a:off x="306909" y="-43646"/>
            <a:ext cx="12141123" cy="870495"/>
          </a:xfrm>
          <a:prstGeom prst="rect">
            <a:avLst/>
          </a:prstGeom>
          <a:noFill/>
        </p:spPr>
        <p:txBody>
          <a:bodyPr vert="horz" wrap="square" lIns="0" tIns="381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กระบวนการพัฒนาคุณภาพการบริหารจัดการศึกษาวิทยาลัยการทัพเรืออย่างยั่งยืน                                 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ด้วยระบบ</a:t>
            </a:r>
            <a:r>
              <a:rPr kumimoji="0" lang="th-TH" sz="29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และกลไกการประกันคุณภาพ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การศึกษา</a:t>
            </a:r>
          </a:p>
        </p:txBody>
      </p:sp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1"/>
          <p:cNvSpPr txBox="1"/>
          <p:nvPr/>
        </p:nvSpPr>
        <p:spPr>
          <a:xfrm>
            <a:off x="306909" y="912016"/>
            <a:ext cx="7178980" cy="4816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กระบวนการขั้นตอน</a:t>
            </a:r>
            <a:r>
              <a:rPr kumimoji="0" lang="en-US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&amp; Flow Chart 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ข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อง </a:t>
            </a:r>
            <a:r>
              <a:rPr kumimoji="0" lang="en-US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Best Practice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565" y="2041573"/>
            <a:ext cx="9144000" cy="59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11" name="Picture 10" descr="à¸£à¸¹à¸à¸ à¸²à¸à¸à¸µà¹à¹à¸à¸µà¹à¸¢à¸§à¸à¹à¸­à¸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5876" y="3159208"/>
            <a:ext cx="1480248" cy="214878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923959476"/>
              </p:ext>
            </p:extLst>
          </p:nvPr>
        </p:nvGraphicFramePr>
        <p:xfrm>
          <a:off x="306908" y="1393686"/>
          <a:ext cx="11471110" cy="53208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178815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9376"/>
            <a:ext cx="12191999" cy="400110"/>
          </a:xfrm>
          <a:prstGeom prst="rect">
            <a:avLst/>
          </a:prstGeom>
          <a:solidFill>
            <a:srgbClr val="00330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การเปรียบเทียบกระบวนการขั้นตอน</a:t>
            </a:r>
            <a:r>
              <a:rPr lang="en-US" sz="20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Best Practice</a:t>
            </a:r>
            <a:r>
              <a:rPr lang="th-TH" sz="20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388193113"/>
              </p:ext>
            </p:extLst>
          </p:nvPr>
        </p:nvGraphicFramePr>
        <p:xfrm>
          <a:off x="104990" y="649682"/>
          <a:ext cx="5800299" cy="6154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1390889" y="404648"/>
            <a:ext cx="3628030" cy="40011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ขั้นตอนเดิม (ปี ๔๖ – ๕๘)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939182031"/>
              </p:ext>
            </p:extLst>
          </p:nvPr>
        </p:nvGraphicFramePr>
        <p:xfrm>
          <a:off x="6290010" y="701248"/>
          <a:ext cx="5800299" cy="62083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8052495" y="434239"/>
            <a:ext cx="3347341" cy="40011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uLnTx/>
                <a:uFillTx/>
                <a:latin typeface="TH SarabunPSK" pitchFamily="34" charset="-34"/>
                <a:cs typeface="TH SarabunPSK" pitchFamily="34" charset="-34"/>
              </a:rPr>
              <a:t>ขั้นตอนใหม่ (พัฒนา ปี ๕๙ - ๖๑)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5927155" y="3532452"/>
            <a:ext cx="369241" cy="545910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Right Arrow 14"/>
          <p:cNvSpPr/>
          <p:nvPr/>
        </p:nvSpPr>
        <p:spPr>
          <a:xfrm>
            <a:off x="5809104" y="1856253"/>
            <a:ext cx="452652" cy="545910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5773708" y="998919"/>
            <a:ext cx="452652" cy="545910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ดาว 5 แฉก 17"/>
          <p:cNvSpPr/>
          <p:nvPr/>
        </p:nvSpPr>
        <p:spPr>
          <a:xfrm>
            <a:off x="6466711" y="3052935"/>
            <a:ext cx="341454" cy="226159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Right Arrow 20"/>
          <p:cNvSpPr/>
          <p:nvPr/>
        </p:nvSpPr>
        <p:spPr>
          <a:xfrm>
            <a:off x="5933543" y="4600258"/>
            <a:ext cx="393928" cy="545910"/>
          </a:xfrm>
          <a:prstGeom prst="right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ดาว 5 แฉก 17"/>
          <p:cNvSpPr/>
          <p:nvPr/>
        </p:nvSpPr>
        <p:spPr>
          <a:xfrm>
            <a:off x="6466711" y="6083809"/>
            <a:ext cx="284430" cy="322246"/>
          </a:xfrm>
          <a:prstGeom prst="star5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66639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853668"/>
          </a:xfrm>
          <a:prstGeom prst="rect">
            <a:avLst/>
          </a:prstGeom>
          <a:blipFill>
            <a:blip r:embed="rId3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838669"/>
          </a:xfrm>
          <a:prstGeom prst="rect">
            <a:avLst/>
          </a:prstGeom>
          <a:blipFill>
            <a:blip r:embed="rId3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838669"/>
          </a:xfrm>
          <a:prstGeom prst="rect">
            <a:avLst/>
          </a:prstGeom>
          <a:blipFill>
            <a:blip r:embed="rId3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1"/>
          <p:cNvSpPr txBox="1"/>
          <p:nvPr/>
        </p:nvSpPr>
        <p:spPr>
          <a:xfrm>
            <a:off x="306909" y="42403"/>
            <a:ext cx="12141123" cy="870495"/>
          </a:xfrm>
          <a:prstGeom prst="rect">
            <a:avLst/>
          </a:prstGeom>
          <a:noFill/>
        </p:spPr>
        <p:txBody>
          <a:bodyPr vert="horz" wrap="square" lIns="0" tIns="381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กระบวนการพัฒนาคุณภาพการบริหารจัดการศึกษาวิทยาลัยการทัพเรืออย่างยั่งยืน                                 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ด้วยระบบ</a:t>
            </a:r>
            <a:r>
              <a:rPr kumimoji="0" lang="th-TH" sz="2900" b="1" i="0" u="none" strike="noStrike" kern="1200" cap="none" spc="-5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และกลไกการประกันคุณภาพ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การศึกษา</a:t>
            </a:r>
          </a:p>
        </p:txBody>
      </p:sp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565" y="2041573"/>
            <a:ext cx="9144000" cy="59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19" name="Picture 2" descr="à¸à¸¥à¸à¸²à¸£à¸à¹à¸à¸«à¸²à¸£à¸¹à¸à¸ à¸²à¸à¸ªà¸³à¸«à¸£à¸±à¸ à¸à¸à¹à¸£à¸µà¸¢à¸à¸à¸µà¹à¹à¸à¹à¸£à¸±à¸à¸à¸²à¸à¸à¸²à¸£à¸à¸³à¸à¸£à¸°à¸à¸±à¸à¸à¸¸à¸à¸ à¸²à¸à¸à¸²à¸£à¸¨à¸¶à¸à¸©à¸²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4692" y="906772"/>
            <a:ext cx="5238750" cy="5356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936134" y="860890"/>
            <a:ext cx="5255866" cy="203132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th-TH" dirty="0" smtClean="0">
                <a:solidFill>
                  <a:schemeClr val="bg1"/>
                </a:solidFill>
              </a:rPr>
              <a:t>.</a:t>
            </a:r>
          </a:p>
          <a:p>
            <a:endParaRPr lang="th-TH" dirty="0"/>
          </a:p>
          <a:p>
            <a:endParaRPr lang="th-TH" dirty="0" smtClean="0"/>
          </a:p>
          <a:p>
            <a:endParaRPr lang="th-TH" dirty="0"/>
          </a:p>
          <a:p>
            <a:r>
              <a:rPr lang="th-TH" dirty="0" smtClean="0"/>
              <a:t>.</a:t>
            </a:r>
          </a:p>
          <a:p>
            <a:endParaRPr lang="th-TH" dirty="0"/>
          </a:p>
          <a:p>
            <a:endParaRPr lang="en-US" dirty="0"/>
          </a:p>
        </p:txBody>
      </p:sp>
      <p:sp>
        <p:nvSpPr>
          <p:cNvPr id="20" name="object 11"/>
          <p:cNvSpPr txBox="1"/>
          <p:nvPr/>
        </p:nvSpPr>
        <p:spPr>
          <a:xfrm>
            <a:off x="221565" y="981734"/>
            <a:ext cx="1997379" cy="4816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บทเรียนที่ได้รับ        </a:t>
            </a:r>
          </a:p>
        </p:txBody>
      </p:sp>
      <p:sp>
        <p:nvSpPr>
          <p:cNvPr id="21" name="Rectangle 6"/>
          <p:cNvSpPr>
            <a:spLocks noChangeArrowheads="1"/>
          </p:cNvSpPr>
          <p:nvPr/>
        </p:nvSpPr>
        <p:spPr bwMode="auto">
          <a:xfrm>
            <a:off x="221565" y="1686581"/>
            <a:ext cx="9276656" cy="101566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th-TH" altLang="en-US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๑. สถานศึกษา</a:t>
            </a:r>
            <a:r>
              <a:rPr lang="th-TH" altLang="en-US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จะต้องกำหนดเป้าหมายและตัวชี้วัดความสำเร็จของการพัฒนาให้ชัดเจน โดยต้องให้เห็นความเชื่อมโยงกับเป้าหมายของหน่วยเหนือ</a:t>
            </a:r>
            <a:endParaRPr kumimoji="0" lang="en-US" altLang="en-US" sz="3200" b="1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97190" y="2939691"/>
            <a:ext cx="6738944" cy="3323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  <a:tab pos="514350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th-TH" altLang="en-US" sz="3000" b="1" dirty="0" smtClean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๒. </a:t>
            </a:r>
            <a:r>
              <a:rPr lang="th-TH" altLang="en-US" sz="3000" b="1" dirty="0"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การรับการประเมินคุณภาพภายในจากคณะผู้ประเมินที่หน่วยเหนือกำหนด ไม่จำเป็นต้องมีทุกปี แต่สิ่งที่จำเป็นต้องทำทุกปี คือ </a:t>
            </a:r>
            <a:r>
              <a:rPr lang="th-TH" altLang="en-US" sz="3000" b="1" dirty="0">
                <a:solidFill>
                  <a:srgbClr val="C00000"/>
                </a:solidFill>
                <a:latin typeface="TH SarabunPSK" panose="020B0500040200020003" pitchFamily="34" charset="-34"/>
                <a:ea typeface="Calibri" panose="020F0502020204030204" pitchFamily="34" charset="0"/>
                <a:cs typeface="TH SarabunPSK" panose="020B0500040200020003" pitchFamily="34" charset="-34"/>
              </a:rPr>
              <a:t>การวิเคราะห์และประเมินองค์กรด้วยตนเอง และนำปัญหา อุปสรรค ข้อขัดข้องไปปรับปรุงแก้ไข รวมทั้งการนำข้อเสนอแนะไปพัฒนาและยกระดับคุณภาพการศึกษาอย่างต่อเนื่อง โดยบูรณาการลงสู่แผนปฏิบัติราชการต่อไป </a:t>
            </a:r>
          </a:p>
          <a:p>
            <a:pPr lvl="0"/>
            <a:endParaRPr lang="th-TH" altLang="en-US" sz="3000" b="1" dirty="0">
              <a:latin typeface="TH SarabunPSK" panose="020B0500040200020003" pitchFamily="34" charset="-34"/>
              <a:ea typeface="Calibri" panose="020F0502020204030204" pitchFamily="34" charset="0"/>
              <a:cs typeface="TH SarabunPSK" panose="020B0500040200020003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44128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2"/>
          <p:cNvSpPr/>
          <p:nvPr/>
        </p:nvSpPr>
        <p:spPr>
          <a:xfrm>
            <a:off x="50877" y="-9605"/>
            <a:ext cx="1034211" cy="6351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object 11"/>
          <p:cNvSpPr txBox="1"/>
          <p:nvPr/>
        </p:nvSpPr>
        <p:spPr>
          <a:xfrm>
            <a:off x="2679443" y="199290"/>
            <a:ext cx="6833114" cy="426271"/>
          </a:xfrm>
          <a:prstGeom prst="rect">
            <a:avLst/>
          </a:prstGeom>
          <a:noFill/>
        </p:spPr>
        <p:txBody>
          <a:bodyPr vert="horz" wrap="square" lIns="0" tIns="38100" rIns="0" bIns="0" rtlCol="0" anchor="ctr">
            <a:spAutoFit/>
          </a:bodyPr>
          <a:lstStyle/>
          <a:p>
            <a:pPr marL="12700" lvl="0" algn="ctr">
              <a:lnSpc>
                <a:spcPct val="90000"/>
              </a:lnSpc>
            </a:pPr>
            <a:r>
              <a:rPr lang="th-TH" sz="28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   ผล</a:t>
            </a:r>
            <a:r>
              <a:rPr lang="th-TH" sz="28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การ</a:t>
            </a:r>
            <a:r>
              <a:rPr lang="th-TH" sz="28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ดำเนินการ (ปี</a:t>
            </a:r>
            <a:r>
              <a:rPr lang="th-TH" sz="28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การศึกษา ๒๕๕๔ – ๒๕๕๘) </a:t>
            </a:r>
            <a:endParaRPr kumimoji="0" lang="th-TH" sz="2800" b="1" i="0" u="none" strike="noStrike" kern="1200" cap="none" spc="-5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/>
              <a:cs typeface="TH SarabunPSK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986305"/>
              </p:ext>
            </p:extLst>
          </p:nvPr>
        </p:nvGraphicFramePr>
        <p:xfrm>
          <a:off x="2" y="698713"/>
          <a:ext cx="12191998" cy="627631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44268">
                  <a:extLst>
                    <a:ext uri="{9D8B030D-6E8A-4147-A177-3AD203B41FA5}">
                      <a16:colId xmlns:a16="http://schemas.microsoft.com/office/drawing/2014/main" xmlns="" val="3992368558"/>
                    </a:ext>
                  </a:extLst>
                </a:gridCol>
                <a:gridCol w="1342876">
                  <a:extLst>
                    <a:ext uri="{9D8B030D-6E8A-4147-A177-3AD203B41FA5}">
                      <a16:colId xmlns:a16="http://schemas.microsoft.com/office/drawing/2014/main" xmlns="" val="1740329542"/>
                    </a:ext>
                  </a:extLst>
                </a:gridCol>
                <a:gridCol w="1219062">
                  <a:extLst>
                    <a:ext uri="{9D8B030D-6E8A-4147-A177-3AD203B41FA5}">
                      <a16:colId xmlns:a16="http://schemas.microsoft.com/office/drawing/2014/main" xmlns="" val="3822434684"/>
                    </a:ext>
                  </a:extLst>
                </a:gridCol>
                <a:gridCol w="1219062">
                  <a:extLst>
                    <a:ext uri="{9D8B030D-6E8A-4147-A177-3AD203B41FA5}">
                      <a16:colId xmlns:a16="http://schemas.microsoft.com/office/drawing/2014/main" xmlns="" val="1075071408"/>
                    </a:ext>
                  </a:extLst>
                </a:gridCol>
                <a:gridCol w="1227228">
                  <a:extLst>
                    <a:ext uri="{9D8B030D-6E8A-4147-A177-3AD203B41FA5}">
                      <a16:colId xmlns:a16="http://schemas.microsoft.com/office/drawing/2014/main" xmlns="" val="1434962111"/>
                    </a:ext>
                  </a:extLst>
                </a:gridCol>
                <a:gridCol w="1227228">
                  <a:extLst>
                    <a:ext uri="{9D8B030D-6E8A-4147-A177-3AD203B41FA5}">
                      <a16:colId xmlns:a16="http://schemas.microsoft.com/office/drawing/2014/main" xmlns="" val="3934425646"/>
                    </a:ext>
                  </a:extLst>
                </a:gridCol>
                <a:gridCol w="1219062">
                  <a:extLst>
                    <a:ext uri="{9D8B030D-6E8A-4147-A177-3AD203B41FA5}">
                      <a16:colId xmlns:a16="http://schemas.microsoft.com/office/drawing/2014/main" xmlns="" val="3073457980"/>
                    </a:ext>
                  </a:extLst>
                </a:gridCol>
                <a:gridCol w="1193212">
                  <a:extLst>
                    <a:ext uri="{9D8B030D-6E8A-4147-A177-3AD203B41FA5}">
                      <a16:colId xmlns:a16="http://schemas.microsoft.com/office/drawing/2014/main" xmlns="" val="742316990"/>
                    </a:ext>
                  </a:extLst>
                </a:gridCol>
              </a:tblGrid>
              <a:tr h="292491"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en-US" sz="1600" b="1" dirty="0">
                          <a:effectLst/>
                        </a:rPr>
                        <a:t> </a:t>
                      </a:r>
                    </a:p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4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มาตรฐาน</a:t>
                      </a:r>
                      <a:endParaRPr lang="en-US" sz="24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>
                    <a:solidFill>
                      <a:srgbClr val="0033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2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ปี ๒๕๕๔</a:t>
                      </a:r>
                      <a:endParaRPr lang="en-US" sz="22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2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ปี ๒๕๕๖</a:t>
                      </a:r>
                      <a:endParaRPr lang="en-US" sz="22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2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ปี ๒๕๕๘</a:t>
                      </a:r>
                      <a:endParaRPr lang="en-US" sz="22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>
                    <a:solidFill>
                      <a:srgbClr val="0033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1800" b="1" dirty="0" smtClean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เปรียบเทียบ</a:t>
                      </a:r>
                      <a:r>
                        <a:rPr lang="th-TH" sz="18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ผล</a:t>
                      </a:r>
                      <a:endParaRPr lang="en-US" sz="18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>
                    <a:solidFill>
                      <a:srgbClr val="00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2951947"/>
                  </a:ext>
                </a:extLst>
              </a:tr>
              <a:tr h="5849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2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คะแนน</a:t>
                      </a:r>
                      <a:endParaRPr lang="en-US" sz="22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2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ระดับคุณภาพ</a:t>
                      </a:r>
                      <a:endParaRPr lang="en-US" sz="22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2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คะแนน</a:t>
                      </a:r>
                      <a:endParaRPr lang="en-US" sz="22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2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ระดับคุณภาพ</a:t>
                      </a:r>
                      <a:endParaRPr lang="en-US" sz="22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2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คะแนน</a:t>
                      </a:r>
                      <a:endParaRPr lang="en-US" sz="22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2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ระดับคุณภาพ</a:t>
                      </a:r>
                      <a:endParaRPr lang="en-US" sz="22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85098278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๑. คุณภาพผู้สำเร็จการศึกษา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๕.๐๐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๕.๐๐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๕.๐๐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คงเดิม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917886445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๒. การวิจัยและผลงานทางวิชาการ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๒.๘๐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พอใช้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๓.๘๐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 gridSpan="2"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-เว้นการประเมิน-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สูงขึ้น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3980950394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๓. การบริการทางวิชาการ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๔.๐๐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๔.๘๐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๕.๐๐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สูงขึ้น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2581530935"/>
                  </a:ext>
                </a:extLst>
              </a:tr>
              <a:tr h="698475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 การทำนุ</a:t>
                      </a:r>
                      <a:r>
                        <a:rPr lang="th-TH" sz="2000" b="1" dirty="0" smtClean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บำรุงศิลปะวัฒนธรรม</a:t>
                      </a: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ฯ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๔.๘๐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๕.๐๐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๔.๘๐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คงเดิม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871339245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๕. การบริหาร</a:t>
                      </a:r>
                      <a:r>
                        <a:rPr lang="th-TH" sz="2000" b="1" dirty="0" smtClean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จัดการและ</a:t>
                      </a: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การพัฒนาสถาบัน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๓.๐๗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พอใช้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๔.๒๕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๔.๔๖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สูงขึ้น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3720835186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๖. การบริหาร</a:t>
                      </a:r>
                      <a:r>
                        <a:rPr lang="th-TH" sz="2000" b="1" dirty="0" smtClean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หลักสูตรและ</a:t>
                      </a: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การเรียนการสอน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๔.๙๐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๕.๐๐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๕.๐๐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สูงขึ้น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28178292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algn="thaiDist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๗. การประกันและพัฒนาคุณภาพภายใน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๔.๐๐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๓.๙๗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๔.๙๓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สูงขึ้น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2573261044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รวม ๗ มาตรฐาน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๔.๓๖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๔.๖๓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๔.๘๙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สูงขึ้น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3991330695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ตัวบ่งชี้อัตลักษณ์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en-US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๔.๐๐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๔.๐๐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คงเดิม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4205441490"/>
                  </a:ext>
                </a:extLst>
              </a:tr>
              <a:tr h="29249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ตัวบ่งชี้มาตรการส่งเสริม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-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en-US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 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๔.๕๐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๓.๕๐</a:t>
                      </a:r>
                      <a:endParaRPr lang="en-US" sz="2000" b="1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พอใช้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ลดลง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1570249604"/>
                  </a:ext>
                </a:extLst>
              </a:tr>
              <a:tr h="584982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ผลการประเมิน        </a:t>
                      </a:r>
                      <a:r>
                        <a:rPr lang="th-TH" sz="2000" b="1" dirty="0" smtClean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                                                   </a:t>
                      </a:r>
                      <a:r>
                        <a:rPr lang="th-TH" sz="2000" b="1" dirty="0"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ระดับสถาบัน</a:t>
                      </a:r>
                      <a:endParaRPr lang="en-US" sz="2000" b="1" dirty="0"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>
                    <a:solidFill>
                      <a:srgbClr val="0033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๔.๓๖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๔.๖๓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๔.๖๘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ดีมาก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457200" algn="l"/>
                          <a:tab pos="1028700" algn="l"/>
                          <a:tab pos="1620520" algn="l"/>
                        </a:tabLst>
                      </a:pPr>
                      <a:r>
                        <a:rPr lang="th-TH" sz="2400" b="1" dirty="0">
                          <a:solidFill>
                            <a:srgbClr val="FF0000"/>
                          </a:solidFill>
                          <a:effectLst/>
                          <a:latin typeface="THSarabunPSK" panose="020B0500040200020003" pitchFamily="34" charset="-34"/>
                          <a:cs typeface="THSarabunPSK" panose="020B0500040200020003" pitchFamily="34" charset="-34"/>
                        </a:rPr>
                        <a:t>สูงขึ้น</a:t>
                      </a:r>
                      <a:endParaRPr lang="en-US" sz="2400" b="1" dirty="0">
                        <a:solidFill>
                          <a:srgbClr val="FF0000"/>
                        </a:solidFill>
                        <a:effectLst/>
                        <a:latin typeface="THSarabunPSK" panose="020B0500040200020003" pitchFamily="34" charset="-34"/>
                        <a:ea typeface="Cordia New" panose="020B0304020202020204" pitchFamily="34" charset="-34"/>
                        <a:cs typeface="THSarabunPSK" panose="020B0500040200020003" pitchFamily="34" charset="-34"/>
                      </a:endParaRPr>
                    </a:p>
                  </a:txBody>
                  <a:tcPr marL="60026" marR="60026" marT="0" marB="0" anchor="ctr"/>
                </a:tc>
                <a:extLst>
                  <a:ext uri="{0D108BD9-81ED-4DB2-BD59-A6C34878D82A}">
                    <a16:rowId xmlns:a16="http://schemas.microsoft.com/office/drawing/2014/main" xmlns="" val="3759212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0075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ject 11"/>
          <p:cNvSpPr txBox="1"/>
          <p:nvPr/>
        </p:nvSpPr>
        <p:spPr>
          <a:xfrm>
            <a:off x="4030510" y="97952"/>
            <a:ext cx="4130979" cy="4816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Best Practice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cs typeface="TH SarabunPSK" pitchFamily="34" charset="-34"/>
              </a:rPr>
              <a:t> ส่งผลต่อหน่วยงาน        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" y="881784"/>
            <a:ext cx="12192000" cy="478425"/>
          </a:xfrm>
          <a:prstGeom prst="rect">
            <a:avLst/>
          </a:prstGeom>
          <a:solidFill>
            <a:srgbClr val="CCFFFF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cs typeface="TH SarabunPSK" pitchFamily="34" charset="-34"/>
              </a:rPr>
              <a:t>๑. 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เป็นหลักประกันความเชื่อมั่นของผู้รับบริการ (ผู้เรียน) ผู้ใช้ผลผลิต (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Customer)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และผู้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มีส่วนได้ส่วน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เสีย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0" y="1360209"/>
            <a:ext cx="12192000" cy="625366"/>
          </a:xfrm>
          <a:prstGeom prst="rect">
            <a:avLst/>
          </a:prstGeom>
          <a:solidFill>
            <a:srgbClr val="FFFFCC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๒. 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เป็นแนวทางให้ผู้บริหารจัดการศึกษาใช้ในการขับเคลื่อนพัฒนางานของสถานศึกษาอย่างมีทิศทาง 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-11916" y="1958434"/>
            <a:ext cx="12180085" cy="851044"/>
          </a:xfrm>
          <a:prstGeom prst="rect">
            <a:avLst/>
          </a:prstGeom>
          <a:solidFill>
            <a:srgbClr val="FFCCFF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spcAft>
                <a:spcPts val="600"/>
              </a:spcAft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๓. ทำให้บุคลากรทุกระดับเกิดการเรียนรู้วิธีการทำงานที่ต้องทำอย่างเป็นระบบและเป็นพลวัตร (</a:t>
            </a:r>
            <a:r>
              <a:rPr lang="en-US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Plan Do Check Act) 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การบริหารงานแบบมีส่วนร่วม การทำงานเป็นทีม และการพัฒนาตนเองอย่างต่อเนื่อง 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-1" y="2813133"/>
            <a:ext cx="12203916" cy="1050777"/>
          </a:xfrm>
          <a:prstGeom prst="rect">
            <a:avLst/>
          </a:prstGeom>
          <a:solidFill>
            <a:srgbClr val="F8F8F8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๔. เกิดวัฒนธรรมคุณภาพในองค์กร และสร้างการมีส่วนร่วมของบุคลากรทุกระดับที่จะดำเนินงานเพื่อมุ่งสู่เป้าหมายขององค์กร ผ่านช่องทางการบูรณาการการประกันคุณภาพ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การศึกษากับ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งาน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ประจำ สู่องค์กร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แห่งความเป็นเลิศ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-11916" y="3845668"/>
            <a:ext cx="12203916" cy="99994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๕. บุคลากร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มีทัศนคติที่ดีต่อการใช้การประกันคุณภาพการศึกษา เป็นเครื่องมือในการพัฒนาและปรับปรุงกระบวนการทำงานของตนเอง ทั้งยังส่งเสริมการทำงานประจำให้เป็นระบบมากยิ่งขึ้น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-1" y="4803830"/>
            <a:ext cx="12203916" cy="103577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๖.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การบูร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ณาการการประกันคุณภาพการศึกษาภายในเข้า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กับงานประจำของสถานศึกษา ส่งผล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ให้การ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ปฏิบัติงานมี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ประสิทธิภาพและประสิทธิผลยิ่งขึ้น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2" name="Title 1"/>
          <p:cNvSpPr txBox="1">
            <a:spLocks/>
          </p:cNvSpPr>
          <p:nvPr/>
        </p:nvSpPr>
        <p:spPr>
          <a:xfrm>
            <a:off x="11916" y="5836365"/>
            <a:ext cx="12203916" cy="819457"/>
          </a:xfrm>
          <a:prstGeom prst="rect">
            <a:avLst/>
          </a:prstGeom>
          <a:solidFill>
            <a:srgbClr val="CC99FF"/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๗. 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ประหยัดทรัพยากร ลดระยะเวลา ลดขั้นตอน 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ไม่ซ้ำซ้อน เกิด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ความเป็นหนึ่ง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เดียวใน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ทำงานด้านการ</a:t>
            </a:r>
            <a:r>
              <a:rPr lang="th-TH" sz="2800" b="1" dirty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พัฒนาคุณภาพการบริหารจัดการองค์กรทั้ง</a:t>
            </a:r>
            <a:r>
              <a:rPr lang="th-TH" sz="2800" b="1" dirty="0" smtClean="0">
                <a:solidFill>
                  <a:prstClr val="black"/>
                </a:solidFill>
                <a:latin typeface="TH SarabunPSK" pitchFamily="34" charset="-34"/>
                <a:cs typeface="TH SarabunPSK" pitchFamily="34" charset="-34"/>
              </a:rPr>
              <a:t>ระบบ</a:t>
            </a:r>
            <a:endParaRPr lang="en-US" sz="2800" b="1" dirty="0">
              <a:solidFill>
                <a:prstClr val="black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4831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3" grpId="0" animBg="1"/>
      <p:bldP spid="17" grpId="0" animBg="1"/>
      <p:bldP spid="18" grpId="0" animBg="1"/>
      <p:bldP spid="19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Animations\line\LI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" y="6838217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4" t="5714" r="2715" b="5185"/>
          <a:stretch/>
        </p:blipFill>
        <p:spPr>
          <a:xfrm>
            <a:off x="-14514" y="563572"/>
            <a:ext cx="6073510" cy="3091854"/>
          </a:xfrm>
          <a:prstGeom prst="rect">
            <a:avLst/>
          </a:prstGeom>
        </p:spPr>
      </p:pic>
      <p:sp>
        <p:nvSpPr>
          <p:cNvPr id="9" name="object 11"/>
          <p:cNvSpPr txBox="1"/>
          <p:nvPr/>
        </p:nvSpPr>
        <p:spPr>
          <a:xfrm>
            <a:off x="4030510" y="30115"/>
            <a:ext cx="4130979" cy="481670"/>
          </a:xfrm>
          <a:prstGeom prst="rect">
            <a:avLst/>
          </a:prstGeom>
          <a:noFill/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Best Practice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ส่งผลต่อกองทัพเรือ         </a:t>
            </a:r>
          </a:p>
        </p:txBody>
      </p:sp>
      <p:pic>
        <p:nvPicPr>
          <p:cNvPr id="11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2" b="16342"/>
          <a:stretch>
            <a:fillRect/>
          </a:stretch>
        </p:blipFill>
        <p:spPr bwMode="auto">
          <a:xfrm>
            <a:off x="5993260" y="563573"/>
            <a:ext cx="6198740" cy="3014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8" t="26269" r="2238" b="18308"/>
          <a:stretch/>
        </p:blipFill>
        <p:spPr>
          <a:xfrm>
            <a:off x="6507678" y="3578461"/>
            <a:ext cx="5684322" cy="331998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72" t="3980" r="15465" b="46764"/>
          <a:stretch/>
        </p:blipFill>
        <p:spPr>
          <a:xfrm>
            <a:off x="0" y="3612722"/>
            <a:ext cx="3493827" cy="32682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2" t="16318" r="16203" b="30431"/>
          <a:stretch/>
        </p:blipFill>
        <p:spPr>
          <a:xfrm>
            <a:off x="3363200" y="3578461"/>
            <a:ext cx="3275462" cy="3319986"/>
          </a:xfrm>
          <a:prstGeom prst="rect">
            <a:avLst/>
          </a:prstGeom>
        </p:spPr>
      </p:pic>
      <p:sp>
        <p:nvSpPr>
          <p:cNvPr id="17" name="object 11"/>
          <p:cNvSpPr txBox="1"/>
          <p:nvPr/>
        </p:nvSpPr>
        <p:spPr>
          <a:xfrm>
            <a:off x="0" y="3229162"/>
            <a:ext cx="12192000" cy="900246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2700" lvl="0" algn="ctr">
              <a:spcBef>
                <a:spcPts val="300"/>
              </a:spcBef>
              <a:defRPr/>
            </a:pPr>
            <a:r>
              <a:rPr lang="th-TH" sz="2800" b="1" spc="-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๑. การจัดการศึกษาชั้นสูงสุดตามแนวทางรับราชการของนายทหารสัญญาบัตร ทร. มีคุณภาพตาม</a:t>
            </a:r>
            <a:r>
              <a:rPr lang="th-TH" sz="2800" b="1" spc="-5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มาตรฐานสากล                             เป็น</a:t>
            </a:r>
            <a:r>
              <a:rPr lang="th-TH" sz="2800" b="1" spc="-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ที่เชื่อมั่นของหน่วยงานภายนอกและกองทัพเรือต่างประเทศ ที่จัดส่ง</a:t>
            </a:r>
            <a:r>
              <a:rPr lang="th-TH" sz="2800" b="1" spc="-5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บุคลากรมา</a:t>
            </a:r>
            <a:r>
              <a:rPr lang="th-TH" sz="2800" b="1" spc="-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เข้ารับการศึกษา </a:t>
            </a:r>
            <a:endParaRPr kumimoji="0" lang="th-TH" sz="2800" b="1" i="0" u="none" strike="noStrike" kern="1200" cap="none" spc="-5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/>
              <a:ea typeface="+mn-ea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3495953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" descr="D:\Animations\line\LIN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6" y="6838217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11"/>
          <p:cNvSpPr txBox="1"/>
          <p:nvPr/>
        </p:nvSpPr>
        <p:spPr>
          <a:xfrm>
            <a:off x="4030510" y="30115"/>
            <a:ext cx="4685978" cy="481670"/>
          </a:xfrm>
          <a:prstGeom prst="rect">
            <a:avLst/>
          </a:prstGeom>
          <a:noFill/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Best Practice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ส่งผลต่อกองทัพเรือ (ต่อ)       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3" r="27697"/>
          <a:stretch/>
        </p:blipFill>
        <p:spPr>
          <a:xfrm>
            <a:off x="0" y="616746"/>
            <a:ext cx="5886201" cy="5430275"/>
          </a:xfrm>
          <a:prstGeom prst="rect">
            <a:avLst/>
          </a:prstGeom>
        </p:spPr>
      </p:pic>
      <p:sp>
        <p:nvSpPr>
          <p:cNvPr id="19" name="object 11"/>
          <p:cNvSpPr txBox="1"/>
          <p:nvPr/>
        </p:nvSpPr>
        <p:spPr>
          <a:xfrm>
            <a:off x="0" y="6047021"/>
            <a:ext cx="12192000" cy="938719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2700" lvl="0" algn="ctr">
              <a:spcBef>
                <a:spcPts val="300"/>
              </a:spcBef>
              <a:defRPr/>
            </a:pPr>
            <a:r>
              <a:rPr lang="th-TH" sz="2800" b="1" spc="-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๒. นายทหารที่สำเร็จการศึกษา</a:t>
            </a:r>
            <a:r>
              <a:rPr lang="th-TH" sz="2800" b="1" spc="-5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จาก วทร. มีคุณลักษณะ</a:t>
            </a:r>
            <a:r>
              <a:rPr lang="th-TH" sz="2800" b="1" spc="-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และขีด</a:t>
            </a:r>
            <a:r>
              <a:rPr lang="th-TH" sz="2800" b="1" spc="-5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ความสามารถตรง</a:t>
            </a:r>
            <a:r>
              <a:rPr lang="th-TH" sz="2800" b="1" spc="-5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ตามความต้องการของ ทร. และหน่วย</a:t>
            </a:r>
            <a:r>
              <a:rPr lang="th-TH" sz="2800" b="1" spc="-5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ผู้ใช้</a:t>
            </a:r>
          </a:p>
          <a:p>
            <a:pPr marL="12700" lvl="0" algn="ctr">
              <a:spcBef>
                <a:spcPts val="300"/>
              </a:spcBef>
              <a:defRPr/>
            </a:pPr>
            <a:r>
              <a:rPr lang="th-TH" sz="2800" b="1" spc="-5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 </a:t>
            </a:r>
            <a:endParaRPr kumimoji="0" lang="th-TH" sz="2800" b="1" i="0" u="none" strike="noStrike" kern="1200" cap="none" spc="-5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r="6727"/>
          <a:stretch/>
        </p:blipFill>
        <p:spPr>
          <a:xfrm>
            <a:off x="5886202" y="616746"/>
            <a:ext cx="6305798" cy="543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41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bject 11"/>
          <p:cNvSpPr txBox="1"/>
          <p:nvPr/>
        </p:nvSpPr>
        <p:spPr>
          <a:xfrm>
            <a:off x="4030510" y="97952"/>
            <a:ext cx="4130979" cy="4816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Best Practice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ส่งผลต่อกองทัพเรือ         </a:t>
            </a:r>
          </a:p>
        </p:txBody>
      </p:sp>
      <p:pic>
        <p:nvPicPr>
          <p:cNvPr id="2050" name="Picture 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4456"/>
            <a:ext cx="6242303" cy="5963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www.rtarf.mi.th/images/activities/rtarf/620515_2/004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2" t="12608" r="8678" b="22060"/>
          <a:stretch/>
        </p:blipFill>
        <p:spPr bwMode="auto">
          <a:xfrm>
            <a:off x="6242303" y="3493738"/>
            <a:ext cx="5949695" cy="33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11"/>
          <p:cNvSpPr txBox="1"/>
          <p:nvPr/>
        </p:nvSpPr>
        <p:spPr>
          <a:xfrm>
            <a:off x="-2" y="5957859"/>
            <a:ext cx="12192000" cy="900246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๓. กพ.ทร. สามารถบรรจุลงใน</a:t>
            </a:r>
            <a:r>
              <a:rPr kumimoji="0" lang="th-TH" sz="2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ตำแหน่งผู้</a:t>
            </a:r>
            <a:r>
              <a:rPr kumimoji="0" lang="th-TH" sz="2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บังคับหน่วยกำลังรบในระดับยุทธศาสตร์กองทัพเรือ </a:t>
            </a:r>
            <a:r>
              <a:rPr kumimoji="0" lang="th-TH" sz="2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                                                     และ</a:t>
            </a:r>
            <a:r>
              <a:rPr kumimoji="0" lang="th-TH" sz="2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ผู้บริหาร</a:t>
            </a:r>
            <a:r>
              <a:rPr kumimoji="0" lang="th-TH" sz="28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หน่วยระดับ กรม</a:t>
            </a:r>
            <a:r>
              <a:rPr kumimoji="0" lang="th-TH" sz="28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/กองเรือตามประเภท/เทียบเท่า ตลอดจนฝ่ายอำนวยการของกองทัพไทยได้</a:t>
            </a:r>
            <a:endParaRPr kumimoji="0" lang="th-TH" sz="2800" b="1" i="0" u="none" strike="noStrike" kern="1200" cap="none" spc="-5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/>
              <a:ea typeface="+mn-ea"/>
              <a:cs typeface="TH SarabunPSK"/>
            </a:endParaRPr>
          </a:p>
        </p:txBody>
      </p:sp>
      <p:pic>
        <p:nvPicPr>
          <p:cNvPr id="2" name="Picture 4" descr="à¸à¸¥à¸à¸²à¸£à¸à¹à¸à¸«à¸²à¸£à¸¹à¸à¸ à¸²à¸à¸ªà¸³à¸«à¸£à¸±à¸ à¹à¸£à¸·à¸­à¸à¸­à¸à¸à¸±à¸à¹à¸£à¸·à¸­à¹à¸à¸¢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7" b="8756"/>
          <a:stretch/>
        </p:blipFill>
        <p:spPr bwMode="auto">
          <a:xfrm>
            <a:off x="6242303" y="834455"/>
            <a:ext cx="5949695" cy="265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2892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รูปแปดเหลี่ยม 3"/>
          <p:cNvSpPr/>
          <p:nvPr/>
        </p:nvSpPr>
        <p:spPr>
          <a:xfrm>
            <a:off x="3340608" y="248053"/>
            <a:ext cx="6002841" cy="585753"/>
          </a:xfrm>
          <a:prstGeom prst="octagon">
            <a:avLst>
              <a:gd name="adj" fmla="val 12295"/>
            </a:avLst>
          </a:prstGeom>
          <a:solidFill>
            <a:srgbClr val="CCFFFF"/>
          </a:solidFill>
          <a:ln>
            <a:noFill/>
            <a:prstDash val="dash"/>
          </a:ln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lIns="36000" tIns="36000" rIns="36000" bIns="36000" anchor="ctr">
            <a:spAutoFit/>
          </a:bodyPr>
          <a:lstStyle/>
          <a:p>
            <a: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th-TH" sz="3600" b="1" dirty="0">
                <a:latin typeface="TH SarabunPSK" pitchFamily="34" charset="-34"/>
                <a:cs typeface="TH SarabunPSK" pitchFamily="34" charset="-34"/>
              </a:rPr>
              <a:t>ปัจจัยเกื้อหนุนในการดำเนินการ</a:t>
            </a:r>
            <a:endParaRPr lang="en-US" sz="3600" b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435" t="4078" r="8891" b="32374"/>
          <a:stretch/>
        </p:blipFill>
        <p:spPr>
          <a:xfrm>
            <a:off x="2518025" y="1520642"/>
            <a:ext cx="2381168" cy="387478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l="56558" t="85784" r="8891" b="5823"/>
          <a:stretch/>
        </p:blipFill>
        <p:spPr>
          <a:xfrm>
            <a:off x="2441708" y="5451502"/>
            <a:ext cx="3251304" cy="597408"/>
          </a:xfrm>
          <a:prstGeom prst="rect">
            <a:avLst/>
          </a:prstGeom>
          <a:solidFill>
            <a:srgbClr val="FFFF00"/>
          </a:solidFill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3314" r="1504" b="23267"/>
          <a:stretch/>
        </p:blipFill>
        <p:spPr>
          <a:xfrm>
            <a:off x="32070" y="1095578"/>
            <a:ext cx="2489147" cy="431579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6"/>
          <a:srcRect l="12924" t="13662" r="18574" b="17897"/>
          <a:stretch/>
        </p:blipFill>
        <p:spPr>
          <a:xfrm>
            <a:off x="4899193" y="1016965"/>
            <a:ext cx="2627765" cy="402137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/>
          <a:srcRect l="19513" t="93081" r="24697" b="3204"/>
          <a:stretch/>
        </p:blipFill>
        <p:spPr>
          <a:xfrm>
            <a:off x="4899192" y="5038335"/>
            <a:ext cx="2627765" cy="335500"/>
          </a:xfrm>
          <a:prstGeom prst="rect">
            <a:avLst/>
          </a:prstGeom>
        </p:spPr>
      </p:pic>
      <p:pic>
        <p:nvPicPr>
          <p:cNvPr id="2056" name="Picture 8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768" y="1016963"/>
            <a:ext cx="4510934" cy="5052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7668768" y="6069418"/>
            <a:ext cx="4510934" cy="58477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/>
            <a:r>
              <a:rPr lang="th-TH" sz="3200" b="1" dirty="0">
                <a:ea typeface="Times New Roman" panose="02020603050405020304" pitchFamily="18" charset="0"/>
                <a:cs typeface="TH SarabunPSK" panose="020B0500040200020003" pitchFamily="34" charset="-34"/>
              </a:rPr>
              <a:t>ความพร้อมของระบบสารสนเทศ </a:t>
            </a:r>
            <a:endParaRPr lang="en-US" sz="3200" b="1" dirty="0"/>
          </a:p>
        </p:txBody>
      </p:sp>
      <p:sp>
        <p:nvSpPr>
          <p:cNvPr id="22" name="Rectangle 21"/>
          <p:cNvSpPr/>
          <p:nvPr/>
        </p:nvSpPr>
        <p:spPr>
          <a:xfrm>
            <a:off x="2038720" y="6069418"/>
            <a:ext cx="4057280" cy="510909"/>
          </a:xfrm>
          <a:prstGeom prst="rect">
            <a:avLst/>
          </a:prstGeom>
          <a:solidFill>
            <a:srgbClr val="FFCCFF"/>
          </a:solidFill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en-US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KM </a:t>
            </a:r>
            <a:r>
              <a:rPr lang="th-TH" sz="3200" b="1" dirty="0" smtClean="0">
                <a:latin typeface="TH SarabunPSK" panose="020B0500040200020003" pitchFamily="34" charset="-34"/>
                <a:cs typeface="TH SarabunPSK" panose="020B0500040200020003" pitchFamily="34" charset="-34"/>
              </a:rPr>
              <a:t>การ</a:t>
            </a:r>
            <a:r>
              <a:rPr lang="th-TH" sz="32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ประกันคุณภาพการศึกษา</a:t>
            </a:r>
            <a:endParaRPr lang="en-US" sz="3200" b="1" dirty="0"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2058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r="30022" b="1569"/>
          <a:stretch/>
        </p:blipFill>
        <p:spPr bwMode="auto">
          <a:xfrm>
            <a:off x="7446646" y="1016964"/>
            <a:ext cx="302432" cy="5637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3151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583347"/>
          </a:xfrm>
          <a:prstGeom prst="rect">
            <a:avLst/>
          </a:prstGeom>
          <a:blipFill>
            <a:blip r:embed="rId4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570715"/>
          </a:xfrm>
          <a:prstGeom prst="rect">
            <a:avLst/>
          </a:prstGeom>
          <a:blipFill>
            <a:blip r:embed="rId4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583347"/>
          </a:xfrm>
          <a:prstGeom prst="rect">
            <a:avLst/>
          </a:prstGeom>
          <a:blipFill>
            <a:blip r:embed="rId4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973719" cy="58032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1"/>
          <p:cNvSpPr txBox="1"/>
          <p:nvPr/>
        </p:nvSpPr>
        <p:spPr>
          <a:xfrm>
            <a:off x="11873" y="36959"/>
            <a:ext cx="12141123" cy="441146"/>
          </a:xfrm>
          <a:prstGeom prst="rect">
            <a:avLst/>
          </a:prstGeom>
          <a:noFill/>
        </p:spPr>
        <p:txBody>
          <a:bodyPr vert="horz" wrap="square" lIns="0" tIns="381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การพัฒนาคุณภาพการบริหารจัดการศึกษาวิทยาลัยการทัพเรืออย่างยั่งยืน                                 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</a:p>
        </p:txBody>
      </p:sp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565" y="2041573"/>
            <a:ext cx="9144000" cy="59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5234" y="717208"/>
            <a:ext cx="1174003" cy="129453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4201379" y="2048581"/>
            <a:ext cx="3580797" cy="49968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3200" b="1" dirty="0" smtClean="0">
                <a:solidFill>
                  <a:srgbClr val="FF0000"/>
                </a:solidFill>
                <a:effectLst>
                  <a:glow rad="101600">
                    <a:schemeClr val="tx1">
                      <a:alpha val="60000"/>
                    </a:schemeClr>
                  </a:glo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Strategic Communication</a:t>
            </a:r>
            <a:endParaRPr lang="th-TH" sz="3200" b="1" dirty="0">
              <a:solidFill>
                <a:srgbClr val="FF0000"/>
              </a:solidFill>
              <a:effectLst>
                <a:glow rad="101600">
                  <a:schemeClr val="tx1">
                    <a:alpha val="60000"/>
                  </a:schemeClr>
                </a:glo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673" y="2953017"/>
            <a:ext cx="717127" cy="10731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733" y="2945582"/>
            <a:ext cx="603338" cy="10731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8332" y="2960453"/>
            <a:ext cx="686799" cy="10657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0572" y="2960453"/>
            <a:ext cx="740541" cy="10657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1807" y="2953017"/>
            <a:ext cx="650780" cy="106574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596" y="2960453"/>
            <a:ext cx="688915" cy="106574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9630" y="4651841"/>
            <a:ext cx="802551" cy="101116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2363" y="4645061"/>
            <a:ext cx="809974" cy="101116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8402" y="2960453"/>
            <a:ext cx="720940" cy="10583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3566" y="2987658"/>
            <a:ext cx="804147" cy="105830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677" y="2932802"/>
            <a:ext cx="715793" cy="10933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7952" y="2987658"/>
            <a:ext cx="704002" cy="105830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960453"/>
            <a:ext cx="572278" cy="1058308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0708" y="4626405"/>
            <a:ext cx="781034" cy="10230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133" y="2987658"/>
            <a:ext cx="716288" cy="105830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729" y="4650055"/>
            <a:ext cx="811129" cy="1023040"/>
          </a:xfrm>
          <a:prstGeom prst="rect">
            <a:avLst/>
          </a:prstGeom>
        </p:spPr>
      </p:pic>
      <p:pic>
        <p:nvPicPr>
          <p:cNvPr id="205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9028" r="1047"/>
          <a:stretch/>
        </p:blipFill>
        <p:spPr bwMode="auto">
          <a:xfrm rot="10800000">
            <a:off x="1024596" y="2656418"/>
            <a:ext cx="9520825" cy="310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" t="9028" r="1047"/>
          <a:stretch/>
        </p:blipFill>
        <p:spPr bwMode="auto">
          <a:xfrm rot="10800000">
            <a:off x="3800104" y="4356486"/>
            <a:ext cx="3772180" cy="213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à¸à¸¥à¸à¸²à¸£à¸à¹à¸à¸«à¸²à¸£à¸¹à¸à¸ à¸²à¸à¸ªà¸³à¸«à¸£à¸±à¸ teamwork"/>
          <p:cNvPicPr>
            <a:picLocks noChangeAspect="1" noChangeArrowheads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84" t="59769" r="1703" b="12498"/>
          <a:stretch/>
        </p:blipFill>
        <p:spPr bwMode="auto">
          <a:xfrm>
            <a:off x="2857197" y="5708168"/>
            <a:ext cx="5854535" cy="546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Up-Down Arrow 37"/>
          <p:cNvSpPr/>
          <p:nvPr/>
        </p:nvSpPr>
        <p:spPr>
          <a:xfrm>
            <a:off x="5963237" y="2425012"/>
            <a:ext cx="272307" cy="364161"/>
          </a:xfrm>
          <a:prstGeom prst="up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Up-Down Arrow 39"/>
          <p:cNvSpPr/>
          <p:nvPr/>
        </p:nvSpPr>
        <p:spPr>
          <a:xfrm>
            <a:off x="5948902" y="4013248"/>
            <a:ext cx="286409" cy="388223"/>
          </a:xfrm>
          <a:prstGeom prst="upDownArrow">
            <a:avLst/>
          </a:prstGeom>
          <a:solidFill>
            <a:srgbClr val="00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48" name="Rectangle 2047"/>
          <p:cNvSpPr/>
          <p:nvPr/>
        </p:nvSpPr>
        <p:spPr>
          <a:xfrm>
            <a:off x="11039281" y="865844"/>
            <a:ext cx="821004" cy="5909310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</a:t>
            </a:r>
          </a:p>
          <a:p>
            <a:pPr algn="ctr"/>
            <a:endParaRPr lang="en-U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D</a:t>
            </a:r>
          </a:p>
          <a:p>
            <a:pPr algn="ctr"/>
            <a:endParaRPr lang="en-U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</a:t>
            </a:r>
          </a:p>
          <a:p>
            <a:pPr algn="ctr"/>
            <a:endParaRPr lang="en-US" sz="5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42" name="Picture 16" descr="à¸à¸¥à¸à¸²à¸£à¸à¹à¸à¸«à¸²à¸£à¸¹à¸à¸ à¸²à¸à¸ªà¸³à¸«à¸£à¸±à¸ à¸¥à¸¹à¸à¸¨à¸£à¸à¸±à¸à¸à¸²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31" y="4816678"/>
            <a:ext cx="2656361" cy="186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2464" r="1461" b="2130"/>
          <a:stretch/>
        </p:blipFill>
        <p:spPr bwMode="auto">
          <a:xfrm>
            <a:off x="8979857" y="4879334"/>
            <a:ext cx="1756414" cy="1720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Rectangle 44"/>
          <p:cNvSpPr/>
          <p:nvPr/>
        </p:nvSpPr>
        <p:spPr>
          <a:xfrm>
            <a:off x="89719" y="2542262"/>
            <a:ext cx="821004" cy="1754326"/>
          </a:xfrm>
          <a:prstGeom prst="rect">
            <a:avLst/>
          </a:prstGeom>
          <a:solidFill>
            <a:srgbClr val="C00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QA</a:t>
            </a:r>
            <a:endParaRPr lang="en-US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049" name="TextBox 2048"/>
          <p:cNvSpPr txBox="1"/>
          <p:nvPr/>
        </p:nvSpPr>
        <p:spPr>
          <a:xfrm>
            <a:off x="2788251" y="6033662"/>
            <a:ext cx="6894119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“</a:t>
            </a:r>
            <a:r>
              <a:rPr lang="th-TH" sz="40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ปัจจัย</a:t>
            </a:r>
            <a:r>
              <a:rPr lang="th-TH" sz="40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แห่งความสำเร็จของการ</a:t>
            </a:r>
            <a:r>
              <a:rPr lang="th-TH" sz="40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ดำเนินการ</a:t>
            </a:r>
            <a:r>
              <a:rPr lang="en-US" sz="40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”</a:t>
            </a:r>
            <a:endParaRPr lang="th-TH" sz="4000" b="1" spc="-5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/>
              <a:cs typeface="TH SarabunPSK"/>
            </a:endParaRPr>
          </a:p>
          <a:p>
            <a:endParaRPr lang="en-US" dirty="0"/>
          </a:p>
        </p:txBody>
      </p:sp>
      <p:pic>
        <p:nvPicPr>
          <p:cNvPr id="16" name="เสียง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853668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SarabunPSK" pitchFamily="34" charset="-34"/>
              <a:cs typeface="THSarabunPSK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SarabunPSK" pitchFamily="34" charset="-34"/>
              <a:cs typeface="THSarabunPSK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SarabunPSK" pitchFamily="34" charset="-34"/>
              <a:cs typeface="THSarabunPSK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45054" y="385932"/>
            <a:ext cx="131578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SarabunPSK" pitchFamily="34" charset="-34"/>
                <a:cs typeface="THSarabunPSK"/>
              </a:rPr>
              <a:t>แหล่งสร้างเสริมปัญญา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SarabunPSK" pitchFamily="34" charset="-34"/>
                <a:cs typeface="THSarabunPSK"/>
              </a:rPr>
              <a:t> </a:t>
            </a: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SarabunPSK" pitchFamily="34" charset="-34"/>
                <a:cs typeface="THSarabunPSK"/>
              </a:rPr>
              <a:t>พัฒนาคุณธรรม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SarabunPSK" pitchFamily="34" charset="-34"/>
                <a:cs typeface="THSarabunPSK"/>
              </a:rPr>
              <a:t> </a:t>
            </a: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SarabunPSK" pitchFamily="34" charset="-34"/>
                <a:cs typeface="THSarabunPSK"/>
              </a:rPr>
              <a:t>เพื่อการเป็นผู้นำที่ดี</a:t>
            </a:r>
            <a:endParaRPr kumimoji="0" lang="en-US" sz="2800" b="1" i="1" u="none" strike="noStrike" kern="1200" cap="none" spc="50" normalizeH="0" baseline="0" noProof="0" dirty="0" smtClean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HSarabunPSK" pitchFamily="34" charset="-34"/>
              <a:cs typeface="THSarabunPSK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SarabunPSK" pitchFamily="34" charset="-34"/>
              <a:cs typeface="THSarabunPSK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46675" y="-20656"/>
            <a:ext cx="408387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HSarabunPSK" pitchFamily="34" charset="-34"/>
                <a:cs typeface="THSarabunPSK"/>
              </a:rPr>
              <a:t>NAVAL</a:t>
            </a:r>
            <a:r>
              <a:rPr kumimoji="0" lang="th-TH" sz="28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HSarabunPSK" pitchFamily="34" charset="-34"/>
                <a:cs typeface="THSarabunPSK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HSarabunPSK" pitchFamily="34" charset="-34"/>
                <a:cs typeface="THSarabunPSK"/>
              </a:rPr>
              <a:t> WAR</a:t>
            </a:r>
            <a:r>
              <a:rPr kumimoji="0" lang="th-TH" sz="28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HSarabunPSK" pitchFamily="34" charset="-34"/>
                <a:cs typeface="THSarabunPSK"/>
              </a:rPr>
              <a:t> </a:t>
            </a:r>
            <a:r>
              <a:rPr kumimoji="0" lang="en-US" sz="28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THSarabunPSK" pitchFamily="34" charset="-34"/>
                <a:cs typeface="THSarabunPSK"/>
              </a:rPr>
              <a:t> COLLEGE</a:t>
            </a: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/>
          <p:nvPr/>
        </p:nvGrpSpPr>
        <p:grpSpPr>
          <a:xfrm rot="10800000">
            <a:off x="63351" y="1258459"/>
            <a:ext cx="7430581" cy="1377009"/>
            <a:chOff x="4751380" y="1196752"/>
            <a:chExt cx="4407321" cy="720080"/>
          </a:xfrm>
          <a:solidFill>
            <a:schemeClr val="bg1">
              <a:lumMod val="95000"/>
            </a:schemeClr>
          </a:solidFill>
          <a:effectLst>
            <a:outerShdw blurRad="139700" dist="203200" dir="4080000" algn="ctr" rotWithShape="0">
              <a:srgbClr val="000000">
                <a:alpha val="57000"/>
              </a:srgbClr>
            </a:outerShdw>
          </a:effectLst>
        </p:grpSpPr>
        <p:sp>
          <p:nvSpPr>
            <p:cNvPr id="17" name="Rectangle 16"/>
            <p:cNvSpPr/>
            <p:nvPr/>
          </p:nvSpPr>
          <p:spPr bwMode="auto">
            <a:xfrm>
              <a:off x="5436096" y="1196752"/>
              <a:ext cx="3722605" cy="7200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SarabunPSK" pitchFamily="34" charset="-34"/>
                <a:cs typeface="THSarabunPSK"/>
              </a:endParaRPr>
            </a:p>
          </p:txBody>
        </p:sp>
        <p:sp>
          <p:nvSpPr>
            <p:cNvPr id="18" name="Flowchart: Delay 17"/>
            <p:cNvSpPr/>
            <p:nvPr/>
          </p:nvSpPr>
          <p:spPr bwMode="auto">
            <a:xfrm rot="10800000">
              <a:off x="4751380" y="1196752"/>
              <a:ext cx="684716" cy="720080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SarabunPSK" pitchFamily="34" charset="-34"/>
                <a:cs typeface="THSarabunPSK"/>
              </a:endParaRPr>
            </a:p>
          </p:txBody>
        </p:sp>
      </p:grpSp>
      <p:sp>
        <p:nvSpPr>
          <p:cNvPr id="19" name="Rectangle 18"/>
          <p:cNvSpPr/>
          <p:nvPr/>
        </p:nvSpPr>
        <p:spPr>
          <a:xfrm>
            <a:off x="229056" y="1573577"/>
            <a:ext cx="487024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th-TH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SarabunPSK" pitchFamily="34" charset="-34"/>
                <a:cs typeface="THSarabunPSK"/>
              </a:rPr>
              <a:t>๑. เกริ่น</a:t>
            </a:r>
            <a:r>
              <a:rPr lang="th-TH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SarabunPSK" pitchFamily="34" charset="-34"/>
                <a:cs typeface="THSarabunPSK"/>
              </a:rPr>
              <a:t>นำเข้าสู่ </a:t>
            </a:r>
            <a:r>
              <a:rPr lang="en-US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SarabunPSK" pitchFamily="34" charset="-34"/>
                <a:cs typeface="THSarabunPSK"/>
              </a:rPr>
              <a:t>Best Practice</a:t>
            </a:r>
          </a:p>
        </p:txBody>
      </p:sp>
      <p:grpSp>
        <p:nvGrpSpPr>
          <p:cNvPr id="20" name="Group 19"/>
          <p:cNvGrpSpPr/>
          <p:nvPr/>
        </p:nvGrpSpPr>
        <p:grpSpPr>
          <a:xfrm rot="10800000">
            <a:off x="48135" y="2830578"/>
            <a:ext cx="9814173" cy="2045765"/>
            <a:chOff x="4751380" y="1196752"/>
            <a:chExt cx="4407321" cy="720080"/>
          </a:xfrm>
          <a:solidFill>
            <a:srgbClr val="CCFFFF"/>
          </a:solidFill>
          <a:effectLst>
            <a:outerShdw blurRad="139700" dist="203200" dir="4080000" algn="ctr" rotWithShape="0">
              <a:srgbClr val="000000">
                <a:alpha val="57000"/>
              </a:srgbClr>
            </a:outerShdw>
          </a:effectLst>
        </p:grpSpPr>
        <p:sp>
          <p:nvSpPr>
            <p:cNvPr id="21" name="Rectangle 20"/>
            <p:cNvSpPr/>
            <p:nvPr/>
          </p:nvSpPr>
          <p:spPr bwMode="auto">
            <a:xfrm>
              <a:off x="5436096" y="1196752"/>
              <a:ext cx="3722605" cy="7200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SarabunPSK" pitchFamily="34" charset="-34"/>
                <a:cs typeface="THSarabunPSK"/>
              </a:endParaRPr>
            </a:p>
          </p:txBody>
        </p:sp>
        <p:sp>
          <p:nvSpPr>
            <p:cNvPr id="22" name="Flowchart: Delay 21"/>
            <p:cNvSpPr/>
            <p:nvPr/>
          </p:nvSpPr>
          <p:spPr bwMode="auto">
            <a:xfrm rot="10800000">
              <a:off x="4751380" y="1196752"/>
              <a:ext cx="684716" cy="720080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SarabunPSK" pitchFamily="34" charset="-34"/>
                <a:cs typeface="THSarabunPSK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29056" y="2963879"/>
            <a:ext cx="8379217" cy="12557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2700">
              <a:lnSpc>
                <a:spcPct val="90000"/>
              </a:lnSpc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uLnTx/>
                <a:uFillTx/>
                <a:latin typeface="THSarabunPSK" pitchFamily="34" charset="-34"/>
                <a:cs typeface="THSarabunPSK"/>
              </a:rPr>
              <a:t>๒. กระบวนการพัฒนาคุณภาพการบริหารจัดการศึกษา</a:t>
            </a:r>
            <a:endParaRPr lang="th-TH" sz="2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SarabunPSK" pitchFamily="34" charset="-34"/>
              <a:cs typeface="THSarabunPSK"/>
            </a:endParaRPr>
          </a:p>
          <a:p>
            <a:pPr marL="12700">
              <a:lnSpc>
                <a:spcPct val="90000"/>
              </a:lnSpc>
            </a:pPr>
            <a:r>
              <a:rPr lang="th-TH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SarabunPSK" pitchFamily="34" charset="-34"/>
                <a:cs typeface="THSarabunPSK"/>
              </a:rPr>
              <a:t>วิทยาลัยการทัพเรืออย่างยั่งยืน ด้วยระบบและกลไก</a:t>
            </a:r>
          </a:p>
          <a:p>
            <a:pPr marL="12700">
              <a:lnSpc>
                <a:spcPct val="90000"/>
              </a:lnSpc>
            </a:pPr>
            <a:r>
              <a:rPr lang="th-TH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SarabunPSK" pitchFamily="34" charset="-34"/>
                <a:cs typeface="THSarabunPSK"/>
              </a:rPr>
              <a:t>การประกันคุณภาพการศึกษา</a:t>
            </a:r>
            <a:endParaRPr lang="th-TH" sz="2800" b="1" spc="-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SarabunPSK" pitchFamily="34" charset="-34"/>
              <a:cs typeface="THSarabunPSK"/>
            </a:endParaRPr>
          </a:p>
        </p:txBody>
      </p:sp>
      <p:grpSp>
        <p:nvGrpSpPr>
          <p:cNvPr id="24" name="Group 23"/>
          <p:cNvGrpSpPr/>
          <p:nvPr/>
        </p:nvGrpSpPr>
        <p:grpSpPr>
          <a:xfrm rot="10800000">
            <a:off x="66095" y="5133666"/>
            <a:ext cx="7973500" cy="1442179"/>
            <a:chOff x="4751380" y="1196752"/>
            <a:chExt cx="4407321" cy="720080"/>
          </a:xfrm>
          <a:solidFill>
            <a:srgbClr val="FFFFCC"/>
          </a:solidFill>
          <a:effectLst>
            <a:outerShdw blurRad="139700" dist="203200" dir="4080000" algn="ctr" rotWithShape="0">
              <a:srgbClr val="000000">
                <a:alpha val="57000"/>
              </a:srgbClr>
            </a:outerShdw>
          </a:effectLst>
        </p:grpSpPr>
        <p:sp>
          <p:nvSpPr>
            <p:cNvPr id="25" name="Rectangle 24"/>
            <p:cNvSpPr/>
            <p:nvPr/>
          </p:nvSpPr>
          <p:spPr bwMode="auto">
            <a:xfrm>
              <a:off x="5436096" y="1196752"/>
              <a:ext cx="3722605" cy="72008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SarabunPSK" pitchFamily="34" charset="-34"/>
                <a:cs typeface="THSarabunPSK"/>
              </a:endParaRPr>
            </a:p>
          </p:txBody>
        </p:sp>
        <p:sp>
          <p:nvSpPr>
            <p:cNvPr id="26" name="Flowchart: Delay 25"/>
            <p:cNvSpPr/>
            <p:nvPr/>
          </p:nvSpPr>
          <p:spPr bwMode="auto">
            <a:xfrm rot="10800000">
              <a:off x="4751380" y="1196752"/>
              <a:ext cx="684716" cy="720080"/>
            </a:xfrm>
            <a:prstGeom prst="flowChartDelay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vert="horz" wrap="square" lIns="36000" tIns="36000" rIns="36000" bIns="3600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457200" rtl="0" eaLnBrk="1" fontAlgn="base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THSarabunPSK" pitchFamily="34" charset="-34"/>
                <a:cs typeface="THSarabunPSK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29056" y="5342998"/>
            <a:ext cx="5251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/>
            <a:r>
              <a:rPr lang="th-TH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SarabunPSK" pitchFamily="34" charset="-34"/>
                <a:cs typeface="THSarabunPSK"/>
              </a:rPr>
              <a:t>๓. </a:t>
            </a:r>
            <a:r>
              <a:rPr lang="th-TH" sz="2800" b="1" dirty="0" smtClean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SarabunPSK" pitchFamily="34" charset="-34"/>
                <a:cs typeface="THSarabunPSK"/>
              </a:rPr>
              <a:t>ความสำเร็จ</a:t>
            </a:r>
            <a:r>
              <a:rPr lang="th-TH" sz="2800" b="1" dirty="0"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</a:effectLst>
                <a:latin typeface="THSarabunPSK" pitchFamily="34" charset="-34"/>
                <a:cs typeface="THSarabunPSK"/>
              </a:rPr>
              <a:t>ของการดำเนินงาน</a:t>
            </a:r>
          </a:p>
        </p:txBody>
      </p:sp>
      <p:pic>
        <p:nvPicPr>
          <p:cNvPr id="1036" name="Picture 12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192" y="3359155"/>
            <a:ext cx="1433491" cy="143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5" t="2464" r="1461" b="2130"/>
          <a:stretch/>
        </p:blipFill>
        <p:spPr bwMode="auto">
          <a:xfrm>
            <a:off x="5345294" y="5133666"/>
            <a:ext cx="1907105" cy="1336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à¸à¸¥à¸à¸²à¸£à¸à¹à¸à¸«à¸²à¸£à¸¹à¸à¸ à¸²à¸à¸ªà¸³à¸«à¸£à¸±à¸ à¸¥à¸¹à¸à¸¨à¸£à¸à¸±à¸à¸à¸²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60" y="1239915"/>
            <a:ext cx="2024369" cy="1423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512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bject 11"/>
          <p:cNvSpPr txBox="1"/>
          <p:nvPr/>
        </p:nvSpPr>
        <p:spPr>
          <a:xfrm>
            <a:off x="4205840" y="141849"/>
            <a:ext cx="3914083" cy="482761"/>
          </a:xfrm>
          <a:prstGeom prst="rect">
            <a:avLst/>
          </a:prstGeom>
          <a:solidFill>
            <a:srgbClr val="FFFF00"/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uLnTx/>
                <a:uFillTx/>
                <a:latin typeface="TH SarabunPSK"/>
                <a:ea typeface="+mn-ea"/>
                <a:cs typeface="TH SarabunPSK"/>
              </a:rPr>
              <a:t>การถ่ายทอด/การได้รับการยอมรับ    </a:t>
            </a:r>
          </a:p>
        </p:txBody>
      </p:sp>
      <p:pic>
        <p:nvPicPr>
          <p:cNvPr id="4098" name="Picture 2" descr="à¸à¸¥à¸à¸²à¸£à¸à¹à¸à¸«à¸²à¸£à¸¹à¸à¸ à¸²à¸à¸ªà¸³à¸«à¸£à¸±à¸ bar aar à¸à¸·à¸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" t="11622" r="922" b="11668"/>
          <a:stretch/>
        </p:blipFill>
        <p:spPr bwMode="auto">
          <a:xfrm>
            <a:off x="0" y="815316"/>
            <a:ext cx="6115791" cy="2756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26" r="7148" b="8736"/>
          <a:stretch/>
        </p:blipFill>
        <p:spPr bwMode="auto">
          <a:xfrm>
            <a:off x="6115790" y="833464"/>
            <a:ext cx="6076209" cy="2738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à¸à¸¥à¸à¸²à¸£à¸à¹à¸à¸«à¸²à¸£à¸¹à¸à¸ à¸²à¸à¸ªà¸³à¸«à¸£à¸±à¸ counseling à¸à¸·à¸­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8"/>
          <a:stretch/>
        </p:blipFill>
        <p:spPr bwMode="auto">
          <a:xfrm>
            <a:off x="-1" y="3571754"/>
            <a:ext cx="6115790" cy="32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à¸£à¸°à¸à¸à¸à¸²à¸ Share Fil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434"/>
          <a:stretch/>
        </p:blipFill>
        <p:spPr bwMode="auto">
          <a:xfrm>
            <a:off x="6115789" y="3571754"/>
            <a:ext cx="6076210" cy="32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r="30022" b="1569"/>
          <a:stretch/>
        </p:blipFill>
        <p:spPr bwMode="auto">
          <a:xfrm>
            <a:off x="6061387" y="783244"/>
            <a:ext cx="101495" cy="6074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r="30022" b="1569"/>
          <a:stretch/>
        </p:blipFill>
        <p:spPr bwMode="auto">
          <a:xfrm rot="16200000">
            <a:off x="5989086" y="-2631162"/>
            <a:ext cx="83200" cy="123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r="30022" b="1569"/>
          <a:stretch/>
        </p:blipFill>
        <p:spPr bwMode="auto">
          <a:xfrm rot="16200000">
            <a:off x="6055629" y="-5270381"/>
            <a:ext cx="82307" cy="1219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11" r="30022" b="1569"/>
          <a:stretch/>
        </p:blipFill>
        <p:spPr bwMode="auto">
          <a:xfrm rot="16200000">
            <a:off x="6054398" y="688166"/>
            <a:ext cx="83200" cy="12322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เสียง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998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853668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1"/>
          <p:cNvSpPr txBox="1"/>
          <p:nvPr/>
        </p:nvSpPr>
        <p:spPr>
          <a:xfrm>
            <a:off x="306909" y="-43646"/>
            <a:ext cx="12141123" cy="870495"/>
          </a:xfrm>
          <a:prstGeom prst="rect">
            <a:avLst/>
          </a:prstGeom>
          <a:noFill/>
        </p:spPr>
        <p:txBody>
          <a:bodyPr vert="horz" wrap="square" lIns="0" tIns="381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กระบวนการพัฒนาคุณภาพการบริหารจัดการศึกษาวิทยาลัยการทัพเรืออย่างยั่งยืน                                 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ด้วยระบบ</a:t>
            </a:r>
            <a:r>
              <a:rPr kumimoji="0" lang="th-TH" sz="2900" b="1" i="0" u="none" strike="noStrike" kern="1200" cap="none" spc="-5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และกลไกการประกันคุณภาพ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การศึกษา</a:t>
            </a:r>
          </a:p>
        </p:txBody>
      </p:sp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1"/>
          <p:cNvSpPr txBox="1"/>
          <p:nvPr/>
        </p:nvSpPr>
        <p:spPr>
          <a:xfrm>
            <a:off x="306909" y="912016"/>
            <a:ext cx="4691811" cy="4816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12700" lvl="0">
              <a:lnSpc>
                <a:spcPct val="90000"/>
              </a:lnSpc>
              <a:defRPr/>
            </a:pPr>
            <a:r>
              <a:rPr lang="th-TH" sz="3200" b="1" spc="-5" dirty="0">
                <a:solidFill>
                  <a:srgbClr val="FFFF00"/>
                </a:solidFill>
                <a:latin typeface="TH SarabunPSK"/>
                <a:cs typeface="TH SarabunPSK"/>
              </a:rPr>
              <a:t>  </a:t>
            </a:r>
            <a:r>
              <a:rPr lang="th-TH" sz="32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การถ่ายทอด/การได้รับการ</a:t>
            </a:r>
            <a:r>
              <a:rPr lang="th-TH" sz="3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ยอมรับ</a:t>
            </a:r>
            <a:r>
              <a:rPr lang="en-US" sz="3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 </a:t>
            </a:r>
            <a:r>
              <a:rPr lang="th-TH" sz="3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(ต่อ) </a:t>
            </a:r>
            <a:endParaRPr kumimoji="0" lang="th-TH" sz="3200" b="1" i="0" u="none" strike="noStrike" kern="1200" cap="none" spc="-5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/>
              <a:cs typeface="TH SarabunPSK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1565" y="2041573"/>
            <a:ext cx="9144000" cy="5942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19" name="Picture 18"/>
          <p:cNvPicPr/>
          <p:nvPr/>
        </p:nvPicPr>
        <p:blipFill rotWithShape="1">
          <a:blip r:embed="rId5"/>
          <a:srcRect t="4584" r="2591" b="2976"/>
          <a:stretch/>
        </p:blipFill>
        <p:spPr>
          <a:xfrm>
            <a:off x="306909" y="1461639"/>
            <a:ext cx="11470563" cy="5231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57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87455" y="616334"/>
            <a:ext cx="11382232" cy="234741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1" u="sng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uLnTx/>
                <a:uFillTx/>
                <a:latin typeface="Impact"/>
                <a:ea typeface="+mn-ea"/>
                <a:cs typeface="Cordia New" panose="020B0304020202020204" pitchFamily="34" charset="-34"/>
              </a:rPr>
              <a:t>การพัฒนาคุณภาพการบริหารจัดการศึกษาวิทยาลัยการทัพเรืออย่างยั่งยืน</a:t>
            </a:r>
          </a:p>
          <a:p>
            <a:pPr marL="0" marR="0" lvl="0" indent="0" algn="ctr" defTabSz="457200" rtl="0" eaLnBrk="0" fontAlgn="auto" latinLnBrk="0" hangingPunct="0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600" b="1" i="1" u="sng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uLnTx/>
                <a:uFillTx/>
                <a:latin typeface="Impact"/>
                <a:ea typeface="+mn-ea"/>
                <a:cs typeface="Cordia New" panose="020B0304020202020204" pitchFamily="34" charset="-34"/>
              </a:rPr>
              <a:t>ด้วยระบบและกลไกการประกันคุณภาพการศึกษา</a:t>
            </a:r>
            <a:r>
              <a:rPr kumimoji="0" lang="en-US" sz="3600" b="1" i="1" u="sng" strike="noStrike" kern="10" cap="none" spc="0" normalizeH="0" baseline="0" noProof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ffectLst/>
                <a:uLnTx/>
                <a:uFillTx/>
                <a:latin typeface="Impact"/>
                <a:ea typeface="+mn-ea"/>
              </a:rPr>
              <a:t> </a:t>
            </a:r>
            <a:endParaRPr kumimoji="0" lang="th-TH" sz="3600" b="1" i="1" u="sng" strike="noStrike" kern="10" cap="none" spc="0" normalizeH="0" baseline="0" noProof="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  <a:uLnTx/>
              <a:uFillTx/>
              <a:latin typeface="Impact"/>
              <a:ea typeface="+mn-ea"/>
              <a:cs typeface="Cordia New" panose="020B0304020202020204" pitchFamily="34" charset="-34"/>
            </a:endParaRPr>
          </a:p>
        </p:txBody>
      </p:sp>
      <p:pic>
        <p:nvPicPr>
          <p:cNvPr id="1026" name="Picture 2" descr="รูปภาพที่เกี่ยวข้อง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529" y="2689108"/>
            <a:ext cx="6181725" cy="3856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bject 12"/>
          <p:cNvSpPr/>
          <p:nvPr/>
        </p:nvSpPr>
        <p:spPr>
          <a:xfrm>
            <a:off x="5438898" y="225042"/>
            <a:ext cx="1318161" cy="1057493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3631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สี่เหลี่ยมผืนผ้า 50"/>
          <p:cNvSpPr/>
          <p:nvPr/>
        </p:nvSpPr>
        <p:spPr>
          <a:xfrm>
            <a:off x="183506" y="2420889"/>
            <a:ext cx="11534065" cy="4321463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สามเหลี่ยมหน้าจั่ว 12"/>
          <p:cNvSpPr/>
          <p:nvPr/>
        </p:nvSpPr>
        <p:spPr>
          <a:xfrm>
            <a:off x="183506" y="1260263"/>
            <a:ext cx="11268431" cy="1107755"/>
          </a:xfrm>
          <a:prstGeom prst="triangle">
            <a:avLst>
              <a:gd name="adj" fmla="val 49271"/>
            </a:avLst>
          </a:prstGeom>
          <a:solidFill>
            <a:schemeClr val="accent6">
              <a:lumMod val="20000"/>
              <a:lumOff val="80000"/>
            </a:schemeClr>
          </a:solidFill>
          <a:effectLst>
            <a:outerShdw blurRad="40000" dist="20000" dir="5400000" rotWithShape="0">
              <a:srgbClr val="000000">
                <a:alpha val="38000"/>
              </a:srgbClr>
            </a:outerShdw>
            <a:softEdge rad="12700"/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สี่เหลี่ยมผืนผ้า 17"/>
          <p:cNvSpPr/>
          <p:nvPr/>
        </p:nvSpPr>
        <p:spPr>
          <a:xfrm>
            <a:off x="477868" y="2420888"/>
            <a:ext cx="11282763" cy="8925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2600" dirty="0" smtClean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         “</a:t>
            </a:r>
            <a:r>
              <a:rPr lang="th-TH" sz="26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เป็นสถาบันสร้างผู้นำทางทหาร นักยุทธศาสตร์ และผู้บริหารระดับสูง </a:t>
            </a:r>
            <a:endParaRPr lang="th-TH" sz="2600" dirty="0" smtClean="0">
              <a:solidFill>
                <a:prstClr val="black"/>
              </a:solidFill>
              <a:latin typeface="TH SarabunPSK" pitchFamily="34" charset="-34"/>
              <a:ea typeface="Cordia New" pitchFamily="34" charset="-34"/>
              <a:cs typeface="TH SarabunPSK" pitchFamily="34" charset="-34"/>
            </a:endParaRPr>
          </a:p>
          <a:p>
            <a:pPr algn="ctr"/>
            <a:r>
              <a:rPr lang="th-TH" sz="2600" dirty="0" smtClean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ที่</a:t>
            </a:r>
            <a:r>
              <a:rPr lang="th-TH" sz="26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มีคุณภาพและคุณธรรม </a:t>
            </a:r>
            <a:r>
              <a:rPr lang="th-TH" sz="2600" dirty="0" smtClean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ดี</a:t>
            </a:r>
            <a:r>
              <a:rPr lang="th-TH" sz="2600" dirty="0">
                <a:solidFill>
                  <a:prstClr val="black"/>
                </a:solidFill>
                <a:latin typeface="TH SarabunPSK" pitchFamily="34" charset="-34"/>
                <a:ea typeface="Cordia New" pitchFamily="34" charset="-34"/>
                <a:cs typeface="TH SarabunPSK" pitchFamily="34" charset="-34"/>
              </a:rPr>
              <a:t>ที่สุดของกองทัพไทย”</a:t>
            </a:r>
            <a:endParaRPr lang="th-TH" sz="2600" dirty="0"/>
          </a:p>
        </p:txBody>
      </p:sp>
      <p:pic>
        <p:nvPicPr>
          <p:cNvPr id="10" name="รูปภาพ 9" descr="logo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00" t="16171" r="24401" b="11060"/>
          <a:stretch>
            <a:fillRect/>
          </a:stretch>
        </p:blipFill>
        <p:spPr>
          <a:xfrm>
            <a:off x="3695204" y="1061588"/>
            <a:ext cx="1056117" cy="792088"/>
          </a:xfrm>
          <a:prstGeom prst="rect">
            <a:avLst/>
          </a:prstGeom>
        </p:spPr>
      </p:pic>
      <p:sp>
        <p:nvSpPr>
          <p:cNvPr id="19" name="สี่เหลี่ยมผืนผ้า 18"/>
          <p:cNvSpPr/>
          <p:nvPr/>
        </p:nvSpPr>
        <p:spPr>
          <a:xfrm>
            <a:off x="235002" y="1477234"/>
            <a:ext cx="11633421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th-TH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“เป็น</a:t>
            </a:r>
            <a:r>
              <a:rPr lang="th-TH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องค์กรแห่งการ</a:t>
            </a:r>
            <a:r>
              <a:rPr lang="th-TH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เรียนรู้</a:t>
            </a:r>
          </a:p>
          <a:p>
            <a:pPr algn="ctr"/>
            <a:r>
              <a:rPr lang="th-TH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ก้าว</a:t>
            </a:r>
            <a:r>
              <a:rPr lang="th-TH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ทัน</a:t>
            </a:r>
            <a:r>
              <a:rPr lang="th-TH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เทคโนโลยี </a:t>
            </a:r>
            <a:r>
              <a:rPr lang="th-TH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จัดการศึกษาที่มีคุณภาพตามมาตรฐานสากล </a:t>
            </a:r>
            <a:r>
              <a:rPr lang="th-TH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ที่ปรึกษาทางวิชาการที่เชื่อถือได้ </a:t>
            </a:r>
            <a:endParaRPr lang="th-TH" sz="2000" b="1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pPr algn="ctr"/>
            <a:r>
              <a:rPr lang="th-TH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และ</a:t>
            </a:r>
            <a:r>
              <a:rPr lang="th-TH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เป็นเลิศในด้านกิจการทางทะเล </a:t>
            </a:r>
            <a:r>
              <a:rPr lang="th-TH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</a:t>
            </a:r>
            <a:r>
              <a:rPr lang="th-TH" sz="20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ต้นแบบในความเป็นมืออาชีพ จริยธรรมและ</a:t>
            </a:r>
            <a:r>
              <a:rPr lang="th-TH" sz="2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คุณธรรม”</a:t>
            </a:r>
            <a:endParaRPr lang="th-TH" sz="2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pSp>
        <p:nvGrpSpPr>
          <p:cNvPr id="28" name="กลุ่ม 27"/>
          <p:cNvGrpSpPr/>
          <p:nvPr/>
        </p:nvGrpSpPr>
        <p:grpSpPr>
          <a:xfrm>
            <a:off x="813448" y="3212976"/>
            <a:ext cx="4101305" cy="925651"/>
            <a:chOff x="467544" y="2636912"/>
            <a:chExt cx="3672408" cy="925651"/>
          </a:xfrm>
        </p:grpSpPr>
        <p:sp>
          <p:nvSpPr>
            <p:cNvPr id="26" name="สี่เหลี่ยมผืนผ้า 25"/>
            <p:cNvSpPr/>
            <p:nvPr/>
          </p:nvSpPr>
          <p:spPr>
            <a:xfrm>
              <a:off x="467544" y="2636912"/>
              <a:ext cx="3672408" cy="864096"/>
            </a:xfrm>
            <a:prstGeom prst="rect">
              <a:avLst/>
            </a:prstGeom>
            <a:gradFill flip="none" rotWithShape="1">
              <a:gsLst>
                <a:gs pos="0">
                  <a:srgbClr val="F765E6">
                    <a:tint val="66000"/>
                    <a:satMod val="160000"/>
                  </a:srgbClr>
                </a:gs>
                <a:gs pos="50000">
                  <a:srgbClr val="F765E6">
                    <a:tint val="44500"/>
                    <a:satMod val="160000"/>
                  </a:srgbClr>
                </a:gs>
                <a:gs pos="100000">
                  <a:srgbClr val="F765E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0" name="สี่เหลี่ยมผืนผ้า 19"/>
            <p:cNvSpPr/>
            <p:nvPr/>
          </p:nvSpPr>
          <p:spPr>
            <a:xfrm>
              <a:off x="813185" y="2670011"/>
              <a:ext cx="3266872" cy="8925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0" lang="th-TH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Cordia New" pitchFamily="34" charset="-34"/>
                  <a:cs typeface="TH SarabunPSK" pitchFamily="34" charset="-34"/>
                </a:rPr>
                <a:t>จัดการศึกษาอย่างมีคุณภาพ</a:t>
              </a:r>
            </a:p>
            <a:p>
              <a:pPr algn="ctr"/>
              <a:r>
                <a:rPr kumimoji="0" lang="th-TH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Cordia New" pitchFamily="34" charset="-34"/>
                  <a:cs typeface="TH SarabunPSK" pitchFamily="34" charset="-34"/>
                </a:rPr>
                <a:t>ตามมาตรฐานสากล</a:t>
              </a:r>
              <a:endParaRPr lang="th-TH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grpSp>
        <p:nvGrpSpPr>
          <p:cNvPr id="27" name="กลุ่ม 26"/>
          <p:cNvGrpSpPr/>
          <p:nvPr/>
        </p:nvGrpSpPr>
        <p:grpSpPr>
          <a:xfrm>
            <a:off x="6256433" y="3212977"/>
            <a:ext cx="4976076" cy="937264"/>
            <a:chOff x="4788025" y="2636912"/>
            <a:chExt cx="3816423" cy="937264"/>
          </a:xfrm>
        </p:grpSpPr>
        <p:sp>
          <p:nvSpPr>
            <p:cNvPr id="24" name="สี่เหลี่ยมผืนผ้า 23"/>
            <p:cNvSpPr/>
            <p:nvPr/>
          </p:nvSpPr>
          <p:spPr>
            <a:xfrm>
              <a:off x="4932040" y="2636912"/>
              <a:ext cx="3672408" cy="864096"/>
            </a:xfrm>
            <a:prstGeom prst="rect">
              <a:avLst/>
            </a:prstGeom>
            <a:gradFill flip="none" rotWithShape="1">
              <a:gsLst>
                <a:gs pos="0">
                  <a:srgbClr val="F765E6">
                    <a:tint val="66000"/>
                    <a:satMod val="160000"/>
                  </a:srgbClr>
                </a:gs>
                <a:gs pos="50000">
                  <a:srgbClr val="F765E6">
                    <a:tint val="44500"/>
                    <a:satMod val="160000"/>
                  </a:srgbClr>
                </a:gs>
                <a:gs pos="100000">
                  <a:srgbClr val="F765E6">
                    <a:tint val="23500"/>
                    <a:satMod val="160000"/>
                  </a:srgbClr>
                </a:gs>
              </a:gsLst>
              <a:lin ang="16200000" scaled="1"/>
              <a:tileRect/>
            </a:gradFill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h-TH"/>
            </a:p>
          </p:txBody>
        </p:sp>
        <p:sp>
          <p:nvSpPr>
            <p:cNvPr id="25" name="สี่เหลี่ยมผืนผ้า 24"/>
            <p:cNvSpPr/>
            <p:nvPr/>
          </p:nvSpPr>
          <p:spPr>
            <a:xfrm>
              <a:off x="4788025" y="2681624"/>
              <a:ext cx="3779910" cy="89255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/>
              <a:r>
                <a:rPr kumimoji="0" lang="th-TH" sz="2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H SarabunPSK" pitchFamily="34" charset="-34"/>
                  <a:ea typeface="Cordia New" pitchFamily="34" charset="-34"/>
                  <a:cs typeface="TH SarabunPSK" pitchFamily="34" charset="-34"/>
                </a:rPr>
                <a:t>ผู้สำเร็จการศึกษา</a:t>
              </a:r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สามารถเป็นผู้นำ</a:t>
              </a:r>
            </a:p>
            <a:p>
              <a:pPr algn="ctr"/>
              <a:r>
                <a:rPr lang="th-TH" sz="2600" b="1" dirty="0" smtClean="0">
                  <a:latin typeface="TH SarabunPSK" pitchFamily="34" charset="-34"/>
                  <a:cs typeface="TH SarabunPSK" pitchFamily="34" charset="-34"/>
                </a:rPr>
                <a:t>ในระดับยุทธศาสตร์ได้อย่างมีประสิทธิภาพ</a:t>
              </a:r>
              <a:r>
                <a:rPr lang="th-TH" sz="2600" dirty="0" smtClean="0">
                  <a:latin typeface="TH SarabunPSK" pitchFamily="34" charset="-34"/>
                  <a:cs typeface="TH SarabunPSK" pitchFamily="34" charset="-34"/>
                </a:rPr>
                <a:t> </a:t>
              </a:r>
              <a:endParaRPr lang="th-TH" sz="2600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endParaRPr>
            </a:p>
          </p:txBody>
        </p:sp>
      </p:grpSp>
      <p:sp>
        <p:nvSpPr>
          <p:cNvPr id="29" name="สี่เหลี่ยมผืนผ้า 28"/>
          <p:cNvSpPr/>
          <p:nvPr/>
        </p:nvSpPr>
        <p:spPr>
          <a:xfrm>
            <a:off x="813447" y="4088109"/>
            <a:ext cx="10419060" cy="114466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7" name="สี่เหลี่ยมผืนผ้า 36"/>
          <p:cNvSpPr/>
          <p:nvPr/>
        </p:nvSpPr>
        <p:spPr>
          <a:xfrm>
            <a:off x="888230" y="4138242"/>
            <a:ext cx="2160121" cy="1015663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2000" b="1" dirty="0" smtClean="0"/>
              <a:t>เตรียมการ</a:t>
            </a:r>
          </a:p>
          <a:p>
            <a:pPr algn="ctr"/>
            <a:r>
              <a:rPr lang="th-TH" sz="2000" b="1" dirty="0" smtClean="0"/>
              <a:t>รับกำลังพล</a:t>
            </a:r>
          </a:p>
          <a:p>
            <a:pPr algn="ctr"/>
            <a:r>
              <a:rPr lang="th-TH" sz="2000" b="1" dirty="0" smtClean="0"/>
              <a:t>เข้ารับ</a:t>
            </a:r>
            <a:r>
              <a:rPr lang="th-TH" sz="2000" b="1" dirty="0"/>
              <a:t>การอบรม</a:t>
            </a:r>
            <a:endParaRPr lang="th-TH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8" name="สี่เหลี่ยมผืนผ้า 37"/>
          <p:cNvSpPr/>
          <p:nvPr/>
        </p:nvSpPr>
        <p:spPr>
          <a:xfrm>
            <a:off x="3979703" y="4421870"/>
            <a:ext cx="1457450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2000" b="1" dirty="0"/>
              <a:t>การจัดการอบรม</a:t>
            </a:r>
            <a:endParaRPr lang="th-TH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39" name="สี่เหลี่ยมผืนผ้า 38"/>
          <p:cNvSpPr/>
          <p:nvPr/>
        </p:nvSpPr>
        <p:spPr>
          <a:xfrm>
            <a:off x="5999989" y="4237788"/>
            <a:ext cx="2592288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2000" b="1" dirty="0"/>
              <a:t>การวัด ประเมินผล </a:t>
            </a:r>
            <a:endParaRPr lang="th-TH" sz="2000" b="1" dirty="0" smtClean="0"/>
          </a:p>
          <a:p>
            <a:pPr algn="ctr"/>
            <a:r>
              <a:rPr lang="th-TH" sz="2000" b="1" dirty="0" smtClean="0"/>
              <a:t>และตัดสิน</a:t>
            </a:r>
          </a:p>
          <a:p>
            <a:pPr algn="ctr"/>
            <a:r>
              <a:rPr lang="th-TH" sz="2000" b="1" dirty="0" smtClean="0"/>
              <a:t>ผล</a:t>
            </a:r>
            <a:r>
              <a:rPr lang="th-TH" sz="2000" b="1" dirty="0"/>
              <a:t>การอบรม</a:t>
            </a:r>
            <a:endParaRPr lang="th-TH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0" name="สี่เหลี่ยมผืนผ้า 39"/>
          <p:cNvSpPr/>
          <p:nvPr/>
        </p:nvSpPr>
        <p:spPr>
          <a:xfrm>
            <a:off x="8539101" y="4116144"/>
            <a:ext cx="2789560" cy="1015663"/>
          </a:xfrm>
          <a:prstGeom prst="rect">
            <a:avLst/>
          </a:prstGeom>
          <a:noFill/>
          <a:ln w="19050">
            <a:noFill/>
          </a:ln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  <a:scene3d>
            <a:camera prst="orthographicFront"/>
            <a:lightRig rig="brightRoom" dir="t"/>
          </a:scene3d>
          <a:sp3d>
            <a:bevelT/>
          </a:sp3d>
        </p:spPr>
        <p:txBody>
          <a:bodyPr wrap="square" lIns="91440" tIns="45720" rIns="91440" bIns="45720">
            <a:spAutoFit/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2000" b="1" dirty="0"/>
              <a:t>การรายงาน</a:t>
            </a:r>
            <a:r>
              <a:rPr lang="th-TH" sz="2000" b="1" dirty="0" smtClean="0"/>
              <a:t>ผล</a:t>
            </a:r>
          </a:p>
          <a:p>
            <a:pPr algn="ctr"/>
            <a:r>
              <a:rPr lang="th-TH" sz="2000" b="1" dirty="0" smtClean="0"/>
              <a:t>และส่งตัว</a:t>
            </a:r>
          </a:p>
          <a:p>
            <a:pPr algn="ctr"/>
            <a:r>
              <a:rPr lang="th-TH" sz="2000" b="1" dirty="0" smtClean="0"/>
              <a:t>ผู้สำเร็จการ</a:t>
            </a:r>
            <a:r>
              <a:rPr lang="th-TH" sz="2000" b="1" dirty="0"/>
              <a:t>อบรม</a:t>
            </a:r>
            <a:endParaRPr lang="th-TH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5" name="สี่เหลี่ยมผืนผ้า 44"/>
          <p:cNvSpPr/>
          <p:nvPr/>
        </p:nvSpPr>
        <p:spPr>
          <a:xfrm rot="16200000">
            <a:off x="450240" y="4467408"/>
            <a:ext cx="429925" cy="36933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1800" b="1" dirty="0" smtClean="0"/>
              <a:t>CP</a:t>
            </a:r>
            <a:endParaRPr lang="th-TH" sz="1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49" name="สี่เหลี่ยมผืนผ้า 48"/>
          <p:cNvSpPr/>
          <p:nvPr/>
        </p:nvSpPr>
        <p:spPr>
          <a:xfrm rot="16200000">
            <a:off x="-122505" y="5864451"/>
            <a:ext cx="1340768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h-TH" sz="1800" b="1" dirty="0" smtClean="0"/>
              <a:t>แนวทางการจัดการความรู้</a:t>
            </a:r>
            <a:endParaRPr lang="th-TH" sz="1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2" name="ลูกศรขวา 61"/>
          <p:cNvSpPr/>
          <p:nvPr/>
        </p:nvSpPr>
        <p:spPr>
          <a:xfrm>
            <a:off x="3205341" y="4455560"/>
            <a:ext cx="490393" cy="3415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3" name="ลูกศรขวา 62"/>
          <p:cNvSpPr/>
          <p:nvPr/>
        </p:nvSpPr>
        <p:spPr>
          <a:xfrm>
            <a:off x="5893639" y="4478635"/>
            <a:ext cx="490393" cy="34159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4" name="ลูกศรขวา 63"/>
          <p:cNvSpPr/>
          <p:nvPr/>
        </p:nvSpPr>
        <p:spPr>
          <a:xfrm>
            <a:off x="8496267" y="4494265"/>
            <a:ext cx="576064" cy="341592"/>
          </a:xfrm>
          <a:prstGeom prst="rightArrow">
            <a:avLst>
              <a:gd name="adj1" fmla="val 50000"/>
              <a:gd name="adj2" fmla="val 5399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2" name="สี่เหลี่ยมผืนผ้า 51"/>
          <p:cNvSpPr/>
          <p:nvPr/>
        </p:nvSpPr>
        <p:spPr>
          <a:xfrm>
            <a:off x="5322627" y="3395328"/>
            <a:ext cx="581761" cy="461665"/>
          </a:xfrm>
          <a:prstGeom prst="rect">
            <a:avLst/>
          </a:prstGeom>
          <a:solidFill>
            <a:schemeClr val="bg1"/>
          </a:solidFill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QA</a:t>
            </a:r>
            <a:endParaRPr lang="th-TH" sz="24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53" name="Picture 4" descr="à¸§à¸´à¸ªà¸±à¸¢à¸à¸±à¸¨à¸à¹à¹à¸¥à¸°à¸à¸²à¸£à¸à¸±à¸à¸à¸²à¸à¸­à¸à¸à¸±à¸à¹à¸£à¸·à¸­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93"/>
          <a:stretch/>
        </p:blipFill>
        <p:spPr bwMode="auto">
          <a:xfrm>
            <a:off x="4751321" y="-17551"/>
            <a:ext cx="2538745" cy="1277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9" name="TextBox 58"/>
          <p:cNvSpPr txBox="1"/>
          <p:nvPr/>
        </p:nvSpPr>
        <p:spPr>
          <a:xfrm>
            <a:off x="3860711" y="179930"/>
            <a:ext cx="34834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anose="020B0500040200020003" pitchFamily="34" charset="-34"/>
                <a:cs typeface="TH SarabunPSK" panose="020B0500040200020003" pitchFamily="34" charset="-34"/>
              </a:rPr>
              <a:t>VISION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60" name="Left-Right Arrow 5"/>
          <p:cNvSpPr/>
          <p:nvPr/>
        </p:nvSpPr>
        <p:spPr>
          <a:xfrm>
            <a:off x="5903979" y="1107110"/>
            <a:ext cx="208479" cy="306305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สี่เหลี่ยมผืนผ้า 67"/>
          <p:cNvSpPr/>
          <p:nvPr/>
        </p:nvSpPr>
        <p:spPr>
          <a:xfrm>
            <a:off x="11451938" y="2420888"/>
            <a:ext cx="521297" cy="424847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vert="wordArtVert" wrap="square" lIns="91440" tIns="45720" rIns="91440" bIns="45720" anchor="ctr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  M  Q  A</a:t>
            </a:r>
            <a:endParaRPr lang="th-TH" sz="1800" b="1" cap="all" spc="0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5" name="ลูกศรขวา 64"/>
          <p:cNvSpPr/>
          <p:nvPr/>
        </p:nvSpPr>
        <p:spPr>
          <a:xfrm>
            <a:off x="6130135" y="3496982"/>
            <a:ext cx="349908" cy="25435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66" name="ลูกศรขวา 65"/>
          <p:cNvSpPr/>
          <p:nvPr/>
        </p:nvSpPr>
        <p:spPr>
          <a:xfrm rot="10800000" flipV="1">
            <a:off x="4847863" y="3496983"/>
            <a:ext cx="325803" cy="25372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pic>
        <p:nvPicPr>
          <p:cNvPr id="17" name="รูปภาพ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3574" y="2420889"/>
            <a:ext cx="1056117" cy="70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วงรี 42"/>
          <p:cNvSpPr/>
          <p:nvPr/>
        </p:nvSpPr>
        <p:spPr>
          <a:xfrm>
            <a:off x="8772498" y="4135933"/>
            <a:ext cx="2412401" cy="107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4" name="วงรี 43"/>
          <p:cNvSpPr/>
          <p:nvPr/>
        </p:nvSpPr>
        <p:spPr>
          <a:xfrm>
            <a:off x="6083866" y="4156720"/>
            <a:ext cx="2412401" cy="107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6" name="วงรี 45"/>
          <p:cNvSpPr/>
          <p:nvPr/>
        </p:nvSpPr>
        <p:spPr>
          <a:xfrm>
            <a:off x="3491578" y="4113191"/>
            <a:ext cx="2412401" cy="107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วงรี 46"/>
          <p:cNvSpPr/>
          <p:nvPr/>
        </p:nvSpPr>
        <p:spPr>
          <a:xfrm>
            <a:off x="792994" y="4143422"/>
            <a:ext cx="2412401" cy="107248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54" name="คำบรรยายภาพแบบลูกศรขึ้น 53"/>
          <p:cNvSpPr/>
          <p:nvPr/>
        </p:nvSpPr>
        <p:spPr>
          <a:xfrm>
            <a:off x="857629" y="4970148"/>
            <a:ext cx="10422947" cy="1080333"/>
          </a:xfrm>
          <a:prstGeom prst="upArrowCallout">
            <a:avLst>
              <a:gd name="adj1" fmla="val 50000"/>
              <a:gd name="adj2" fmla="val 33843"/>
              <a:gd name="adj3" fmla="val 25000"/>
              <a:gd name="adj4" fmla="val 64977"/>
            </a:avLst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36" name="วงรี 35"/>
          <p:cNvSpPr/>
          <p:nvPr/>
        </p:nvSpPr>
        <p:spPr>
          <a:xfrm>
            <a:off x="6256432" y="5440000"/>
            <a:ext cx="4928467" cy="50928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kern="7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การบริหาร</a:t>
            </a:r>
            <a:r>
              <a:rPr lang="th-TH" sz="2800" b="1" kern="700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จัดการที่</a:t>
            </a:r>
            <a:r>
              <a:rPr lang="th-TH" sz="2800" b="1" kern="700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เป็นเลิศ</a:t>
            </a:r>
            <a:endParaRPr lang="th-TH" sz="2800" kern="700" dirty="0">
              <a:solidFill>
                <a:srgbClr val="0000FF"/>
              </a:solidFill>
            </a:endParaRPr>
          </a:p>
        </p:txBody>
      </p:sp>
      <p:sp>
        <p:nvSpPr>
          <p:cNvPr id="2" name="วงรี 1"/>
          <p:cNvSpPr/>
          <p:nvPr/>
        </p:nvSpPr>
        <p:spPr>
          <a:xfrm>
            <a:off x="1199456" y="5452104"/>
            <a:ext cx="4523123" cy="49717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บุคลากรมืออาชีพ </a:t>
            </a:r>
            <a:endParaRPr lang="th-TH" sz="2800" dirty="0">
              <a:solidFill>
                <a:srgbClr val="0000FF"/>
              </a:solidFill>
            </a:endParaRPr>
          </a:p>
        </p:txBody>
      </p:sp>
      <p:sp>
        <p:nvSpPr>
          <p:cNvPr id="69" name="คำบรรยายภาพแบบลูกศรขึ้น 68"/>
          <p:cNvSpPr/>
          <p:nvPr/>
        </p:nvSpPr>
        <p:spPr>
          <a:xfrm>
            <a:off x="857629" y="5877272"/>
            <a:ext cx="10422947" cy="792088"/>
          </a:xfrm>
          <a:prstGeom prst="upArrowCallout">
            <a:avLst>
              <a:gd name="adj1" fmla="val 50000"/>
              <a:gd name="adj2" fmla="val 37061"/>
              <a:gd name="adj3" fmla="val 25000"/>
              <a:gd name="adj4" fmla="val 64977"/>
            </a:avLst>
          </a:prstGeom>
          <a:solidFill>
            <a:srgbClr val="68EFF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>
              <a:noFill/>
            </a:endParaRPr>
          </a:p>
        </p:txBody>
      </p:sp>
      <p:sp>
        <p:nvSpPr>
          <p:cNvPr id="50" name="สี่เหลี่ยมผืนผ้า 49"/>
          <p:cNvSpPr/>
          <p:nvPr/>
        </p:nvSpPr>
        <p:spPr>
          <a:xfrm>
            <a:off x="888681" y="6165305"/>
            <a:ext cx="10319353" cy="461665"/>
          </a:xfrm>
          <a:prstGeom prst="rect">
            <a:avLst/>
          </a:prstGeom>
          <a:solidFill>
            <a:srgbClr val="68EFF6"/>
          </a:solidFill>
          <a:effectLst>
            <a:softEdge rad="12700"/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th-TH" sz="2400" b="1" dirty="0" smtClean="0">
                <a:solidFill>
                  <a:srgbClr val="9900FF"/>
                </a:solidFill>
                <a:latin typeface="TH SarabunPSK" pitchFamily="34" charset="-34"/>
                <a:cs typeface="TH SarabunPSK" pitchFamily="34" charset="-34"/>
              </a:rPr>
              <a:t>ถ่ายทอดและสร้างองค์ความรู้   </a:t>
            </a:r>
            <a:r>
              <a:rPr lang="en-US" sz="2400" b="1" dirty="0" smtClean="0">
                <a:solidFill>
                  <a:srgbClr val="9900F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400" b="1" dirty="0" smtClean="0">
                <a:solidFill>
                  <a:srgbClr val="9900FF"/>
                </a:solidFill>
                <a:latin typeface="TH SarabunPSK" pitchFamily="34" charset="-34"/>
                <a:cs typeface="TH SarabunPSK" pitchFamily="34" charset="-34"/>
              </a:rPr>
              <a:t> พัฒนากระบวนการปฏิบัติงาน  </a:t>
            </a:r>
            <a:r>
              <a:rPr lang="en-US" sz="2400" b="1" dirty="0" smtClean="0">
                <a:solidFill>
                  <a:srgbClr val="9900FF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sz="2400" b="1" dirty="0" smtClean="0">
                <a:solidFill>
                  <a:srgbClr val="9900FF"/>
                </a:solidFill>
                <a:latin typeface="TH SarabunPSK" pitchFamily="34" charset="-34"/>
                <a:cs typeface="TH SarabunPSK" pitchFamily="34" charset="-34"/>
              </a:rPr>
              <a:t>  พัฒนาระบบสารสนเทศ</a:t>
            </a:r>
            <a:endParaRPr lang="th-TH" sz="2400" b="1" cap="all" spc="0" dirty="0">
              <a:ln/>
              <a:solidFill>
                <a:srgbClr val="9900FF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77013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ชื่อเรื่อง 3"/>
          <p:cNvSpPr>
            <a:spLocks noGrp="1"/>
          </p:cNvSpPr>
          <p:nvPr>
            <p:ph type="ctrTitle"/>
          </p:nvPr>
        </p:nvSpPr>
        <p:spPr>
          <a:xfrm>
            <a:off x="7464152" y="1052736"/>
            <a:ext cx="3024336" cy="3416320"/>
          </a:xfrm>
          <a:solidFill>
            <a:srgbClr val="FFFFCC"/>
          </a:solidFill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algn="l">
              <a:lnSpc>
                <a:spcPct val="200000"/>
              </a:lnSpc>
            </a:pP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ด้านที่ ๑  คุณภาพของผลผลิตจากการจัดการศึกษา 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ด้านที่ ๒  กลยุทธ์ในการบริหารจัดการศึกษา  </a:t>
            </a:r>
            <a:r>
              <a:rPr lang="th-TH" sz="160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spc="-50" dirty="0">
                <a:latin typeface="TH SarabunPSK" pitchFamily="34" charset="-34"/>
                <a:cs typeface="TH SarabunPSK" pitchFamily="34" charset="-34"/>
              </a:rPr>
              <a:t>ด้านที่ ๓  การจัดการเรียนการสอน และเสริมสร้างทักษะ  </a:t>
            </a:r>
            <a:r>
              <a:rPr lang="th-TH" sz="1600" spc="-50" dirty="0"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sz="1600" spc="-50" dirty="0">
                <a:latin typeface="TH SarabunPSK" pitchFamily="34" charset="-34"/>
                <a:cs typeface="TH SarabunPSK" pitchFamily="34" charset="-34"/>
              </a:rPr>
            </a:br>
            <a:r>
              <a:rPr lang="th-TH" sz="1600" b="1" dirty="0">
                <a:latin typeface="TH SarabunPSK" pitchFamily="34" charset="-34"/>
                <a:cs typeface="TH SarabunPSK" pitchFamily="34" charset="-34"/>
              </a:rPr>
              <a:t>ด้านที่ ๔ การประกันคุณภาพภายใน </a:t>
            </a:r>
          </a:p>
        </p:txBody>
      </p:sp>
      <p:sp>
        <p:nvSpPr>
          <p:cNvPr id="5" name="ชื่อเรื่อง 3"/>
          <p:cNvSpPr txBox="1">
            <a:spLocks/>
          </p:cNvSpPr>
          <p:nvPr/>
        </p:nvSpPr>
        <p:spPr>
          <a:xfrm>
            <a:off x="3935760" y="418200"/>
            <a:ext cx="3312367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กรอบมาตรฐานการประกัน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คุณภาพ</a:t>
            </a:r>
            <a:r>
              <a:rPr kumimoji="0" lang="th-TH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การศึกษา                      </a:t>
            </a: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พ.ศ.๒๕๕๕</a:t>
            </a:r>
          </a:p>
        </p:txBody>
      </p:sp>
      <p:sp>
        <p:nvSpPr>
          <p:cNvPr id="6" name="ชื่อเรื่อง 3"/>
          <p:cNvSpPr txBox="1">
            <a:spLocks/>
          </p:cNvSpPr>
          <p:nvPr/>
        </p:nvSpPr>
        <p:spPr>
          <a:xfrm>
            <a:off x="7247563" y="403939"/>
            <a:ext cx="3457514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กรอบมาตรฐานการประกันคุณภาพการศึกษา  พ.ศ.๒๕๖๑</a:t>
            </a:r>
          </a:p>
        </p:txBody>
      </p:sp>
      <p:sp>
        <p:nvSpPr>
          <p:cNvPr id="7" name="สี่เหลี่ยมผืนผ้า 6"/>
          <p:cNvSpPr/>
          <p:nvPr/>
        </p:nvSpPr>
        <p:spPr>
          <a:xfrm>
            <a:off x="3935759" y="1052736"/>
            <a:ext cx="3447087" cy="378565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มาตรฐานที่ ๑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	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คุณภาพผู้สำเร็จการศึกษา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มาตรฐานที่ ๒	การวิจัยและผลงานทางวิชาการ (เว้น)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มาตรฐานที่ ๓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	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การบริการทางวิชาการ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มาตรฐานที่ ๔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	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การทำนุบำรุง ศิลปะ วัฒนธรรม และแบบธรรมเนียมประเพณีทางทหาร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มาตรฐานที่ ๕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	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การบริหารจัดการและการพัฒนาสถาบัน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มาตรฐานที่ ๖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	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การบริหารหลักสูตรและการเรียนการสอน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                                                                              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มาตรฐานที่ ๗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	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การประกันและพัฒนาคุณภาพภายใน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กลุ่มตัว</a:t>
            </a:r>
            <a:r>
              <a:rPr kumimoji="0" lang="th-TH" sz="1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บ่งชี้อัต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ลักษณ์ และ กลุ่มตัวบ่งชี้มาตรการส่งเสริม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8" name="ชื่อเรื่อง 3"/>
          <p:cNvSpPr txBox="1">
            <a:spLocks/>
          </p:cNvSpPr>
          <p:nvPr/>
        </p:nvSpPr>
        <p:spPr>
          <a:xfrm>
            <a:off x="2252451" y="416995"/>
            <a:ext cx="793379" cy="5760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PMQA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 SarabunPSK" pitchFamily="34" charset="-34"/>
              <a:ea typeface="+mj-ea"/>
              <a:cs typeface="TH SarabunPSK" pitchFamily="34" charset="-34"/>
            </a:endParaRPr>
          </a:p>
        </p:txBody>
      </p:sp>
      <p:sp>
        <p:nvSpPr>
          <p:cNvPr id="9" name="ชื่อเรื่อง 3"/>
          <p:cNvSpPr txBox="1">
            <a:spLocks/>
          </p:cNvSpPr>
          <p:nvPr/>
        </p:nvSpPr>
        <p:spPr>
          <a:xfrm>
            <a:off x="1568792" y="1052736"/>
            <a:ext cx="2006930" cy="38884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หมวด ๑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การนำองค์กร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หมวด ๒ การวางแผน                      ยุทธศาสตร์ 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หมวด ๓ ผู้รับบริการและ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           ผู้มีส่วนได้ส่วนเสีย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หมวด ๔  การวัด วิเคราะห์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หมวด ๕  การบริหารทรัพยากร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หมวด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๖  กระบวนการ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หมวด </a:t>
            </a:r>
            <a:r>
              <a:rPr kumimoji="0" lang="th-TH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+mj-ea"/>
                <a:cs typeface="TH SarabunPSK" pitchFamily="34" charset="-34"/>
              </a:rPr>
              <a:t>๗  ผลลัพธ์การดำเนินการ</a:t>
            </a:r>
          </a:p>
        </p:txBody>
      </p:sp>
      <p:cxnSp>
        <p:nvCxnSpPr>
          <p:cNvPr id="54" name="ลูกศรเชื่อมต่อแบบตรง 53"/>
          <p:cNvCxnSpPr/>
          <p:nvPr/>
        </p:nvCxnSpPr>
        <p:spPr>
          <a:xfrm>
            <a:off x="6400800" y="1335079"/>
            <a:ext cx="1999457" cy="649388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ลูกศรเชื่อมต่อแบบตรง 55"/>
          <p:cNvCxnSpPr/>
          <p:nvPr/>
        </p:nvCxnSpPr>
        <p:spPr>
          <a:xfrm flipV="1">
            <a:off x="7032104" y="3646100"/>
            <a:ext cx="1224137" cy="574988"/>
          </a:xfrm>
          <a:prstGeom prst="straightConnector1">
            <a:avLst/>
          </a:prstGeom>
          <a:ln w="57150">
            <a:solidFill>
              <a:srgbClr val="00FFFF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ลูกศรเชื่อมต่อแบบตรง 57"/>
          <p:cNvCxnSpPr/>
          <p:nvPr/>
        </p:nvCxnSpPr>
        <p:spPr>
          <a:xfrm flipV="1">
            <a:off x="7157032" y="2694622"/>
            <a:ext cx="1315232" cy="44065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ลูกศรเชื่อมต่อแบบตรง 59"/>
          <p:cNvCxnSpPr/>
          <p:nvPr/>
        </p:nvCxnSpPr>
        <p:spPr>
          <a:xfrm>
            <a:off x="7157030" y="2476960"/>
            <a:ext cx="1027203" cy="540098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ลูกศรเชื่อมต่อแบบตรง 64"/>
          <p:cNvCxnSpPr/>
          <p:nvPr/>
        </p:nvCxnSpPr>
        <p:spPr>
          <a:xfrm flipV="1">
            <a:off x="7247563" y="3187115"/>
            <a:ext cx="936669" cy="313893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ลูกศรเชื่อมต่อแบบตรง 75"/>
          <p:cNvCxnSpPr/>
          <p:nvPr/>
        </p:nvCxnSpPr>
        <p:spPr>
          <a:xfrm flipH="1">
            <a:off x="3467708" y="1340768"/>
            <a:ext cx="540060" cy="338437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ลูกศรเชื่อมต่อแบบตรง 78"/>
          <p:cNvCxnSpPr/>
          <p:nvPr/>
        </p:nvCxnSpPr>
        <p:spPr>
          <a:xfrm flipH="1">
            <a:off x="2999656" y="3501008"/>
            <a:ext cx="1008112" cy="720080"/>
          </a:xfrm>
          <a:prstGeom prst="straightConnector1">
            <a:avLst/>
          </a:prstGeom>
          <a:ln w="19050">
            <a:solidFill>
              <a:srgbClr val="00B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ลูกศรเชื่อมต่อแบบตรง 81"/>
          <p:cNvCxnSpPr/>
          <p:nvPr/>
        </p:nvCxnSpPr>
        <p:spPr>
          <a:xfrm flipH="1">
            <a:off x="3431704" y="3140970"/>
            <a:ext cx="576064" cy="590019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ลูกศรเชื่อมต่อแบบตรง 85"/>
          <p:cNvCxnSpPr/>
          <p:nvPr/>
        </p:nvCxnSpPr>
        <p:spPr>
          <a:xfrm flipH="1">
            <a:off x="3442507" y="2420889"/>
            <a:ext cx="565262" cy="1274097"/>
          </a:xfrm>
          <a:prstGeom prst="straightConnector1">
            <a:avLst/>
          </a:prstGeom>
          <a:ln w="19050"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ลูกศรเชื่อมต่อแบบตรง 87"/>
          <p:cNvCxnSpPr/>
          <p:nvPr/>
        </p:nvCxnSpPr>
        <p:spPr>
          <a:xfrm flipH="1">
            <a:off x="3045830" y="1340769"/>
            <a:ext cx="961939" cy="1294469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ลูกศรเชื่อมต่อแบบตรง 87"/>
          <p:cNvCxnSpPr/>
          <p:nvPr/>
        </p:nvCxnSpPr>
        <p:spPr>
          <a:xfrm flipH="1" flipV="1">
            <a:off x="2966367" y="1484572"/>
            <a:ext cx="1041402" cy="1650708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ลูกศรเชื่อมต่อแบบตรง 75"/>
          <p:cNvCxnSpPr/>
          <p:nvPr/>
        </p:nvCxnSpPr>
        <p:spPr>
          <a:xfrm flipH="1" flipV="1">
            <a:off x="2887161" y="1818643"/>
            <a:ext cx="1120609" cy="1316637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ลูกศรเชื่อมต่อแบบตรง 75"/>
          <p:cNvCxnSpPr/>
          <p:nvPr/>
        </p:nvCxnSpPr>
        <p:spPr>
          <a:xfrm flipH="1">
            <a:off x="3386976" y="2109980"/>
            <a:ext cx="610625" cy="16210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ลูกศรเชื่อมต่อแบบตรง 87"/>
          <p:cNvCxnSpPr/>
          <p:nvPr/>
        </p:nvCxnSpPr>
        <p:spPr>
          <a:xfrm flipH="1">
            <a:off x="3170952" y="1335079"/>
            <a:ext cx="836816" cy="1894256"/>
          </a:xfrm>
          <a:prstGeom prst="straightConnector1">
            <a:avLst/>
          </a:prstGeom>
          <a:ln w="190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Left Arrow 49"/>
          <p:cNvSpPr/>
          <p:nvPr/>
        </p:nvSpPr>
        <p:spPr>
          <a:xfrm>
            <a:off x="3585015" y="4170734"/>
            <a:ext cx="341450" cy="360040"/>
          </a:xfrm>
          <a:prstGeom prst="leftArrow">
            <a:avLst/>
          </a:prstGeom>
          <a:solidFill>
            <a:srgbClr val="00FFFF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cxnSp>
        <p:nvCxnSpPr>
          <p:cNvPr id="62" name="ลูกศรเชื่อมต่อแบบตรง 75"/>
          <p:cNvCxnSpPr/>
          <p:nvPr/>
        </p:nvCxnSpPr>
        <p:spPr>
          <a:xfrm>
            <a:off x="6268346" y="2052452"/>
            <a:ext cx="1987895" cy="424508"/>
          </a:xfrm>
          <a:prstGeom prst="straightConnector1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7421" y="5543414"/>
            <a:ext cx="11764370" cy="461665"/>
          </a:xfrm>
          <a:prstGeom prst="rect">
            <a:avLst/>
          </a:prstGeom>
          <a:solidFill>
            <a:srgbClr val="003399"/>
          </a:solidFill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SarabunPSK" panose="020B0500040200020003" pitchFamily="34" charset="-34"/>
                <a:ea typeface="Cordia New" panose="020B0304020202020204" pitchFamily="34" charset="-34"/>
                <a:cs typeface="THSarabunPSK" panose="020B0500040200020003" pitchFamily="34" charset="-34"/>
              </a:rPr>
              <a:t>ความเชื่อมโยง</a:t>
            </a:r>
            <a:r>
              <a:rPr kumimoji="0" lang="th-TH" sz="2400" b="1" i="0" u="none" strike="noStrike" kern="1200" cap="none" spc="-3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SarabunPSK" panose="020B0500040200020003" pitchFamily="34" charset="-34"/>
                <a:ea typeface="Cordia New" panose="020B0304020202020204" pitchFamily="34" charset="-34"/>
                <a:cs typeface="THSarabunPSK" panose="020B0500040200020003" pitchFamily="34" charset="-34"/>
              </a:rPr>
              <a:t>เชิงระบบ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SarabunPSK" panose="020B0500040200020003" pitchFamily="34" charset="-34"/>
                <a:ea typeface="Cordia New" panose="020B0304020202020204" pitchFamily="34" charset="-34"/>
                <a:cs typeface="THSarabunPSK" panose="020B0500040200020003" pitchFamily="34" charset="-34"/>
              </a:rPr>
              <a:t>ระหว่างกรอบมาตรฐานการ</a:t>
            </a: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SarabunPSK" panose="020B0500040200020003" pitchFamily="34" charset="-34"/>
                <a:ea typeface="Cordia New" panose="020B0304020202020204" pitchFamily="34" charset="-34"/>
                <a:cs typeface="THSarabunPSK" panose="020B0500040200020003" pitchFamily="34" charset="-34"/>
              </a:rPr>
              <a:t>ประกันคุณภาพ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SarabunPSK" panose="020B0500040200020003" pitchFamily="34" charset="-34"/>
                <a:ea typeface="Cordia New" panose="020B0304020202020204" pitchFamily="34" charset="-34"/>
                <a:cs typeface="THSarabunPSK" panose="020B0500040200020003" pitchFamily="34" charset="-34"/>
              </a:rPr>
              <a:t>การศึกษา กับ</a:t>
            </a:r>
            <a:r>
              <a:rPr kumimoji="0" lang="en-US" sz="2400" b="1" i="0" u="none" strike="noStrike" kern="1200" cap="none" spc="-3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SarabunPSK" panose="020B0500040200020003" pitchFamily="34" charset="-34"/>
                <a:ea typeface="Cordia New" panose="020B0304020202020204" pitchFamily="34" charset="-34"/>
                <a:cs typeface="THSarabunPSK" panose="020B0500040200020003" pitchFamily="34" charset="-34"/>
              </a:rPr>
              <a:t> PMQA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SarabunPSK" panose="020B0500040200020003" pitchFamily="34" charset="-34"/>
              <a:ea typeface="Cordia New" panose="020B0304020202020204" pitchFamily="34" charset="-34"/>
              <a:cs typeface="THSarabunPSK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74618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853668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545054" y="385932"/>
            <a:ext cx="13157842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     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 </a:t>
            </a: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แหล่งสร้างเสริมปัญญา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พัฒนาคุณธรรม</a:t>
            </a:r>
            <a:r>
              <a:rPr kumimoji="0" lang="en-US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 </a:t>
            </a:r>
            <a:r>
              <a:rPr kumimoji="0" lang="th-TH" sz="2800" b="1" i="1" u="none" strike="noStrike" kern="1200" cap="none" spc="0" normalizeH="0" baseline="0" noProof="0" dirty="0" smtClean="0">
                <a:ln w="0"/>
                <a:solidFill>
                  <a:prstClr val="white"/>
                </a:solidFill>
                <a:effectLst>
                  <a:outerShdw blurRad="38100" dist="1905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เพื่อการเป็นผู้นำที่ดี</a:t>
            </a:r>
            <a:endParaRPr kumimoji="0" lang="en-US" sz="2800" b="1" i="1" u="none" strike="noStrike" kern="1200" cap="none" spc="50" normalizeH="0" baseline="0" noProof="0" dirty="0" smtClean="0">
              <a:ln w="0"/>
              <a:solidFill>
                <a:srgbClr val="E7E6E6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uLnTx/>
              <a:uFillTx/>
              <a:latin typeface="TH SarabunPSK" panose="020B0500040200020003" pitchFamily="34" charset="-34"/>
              <a:ea typeface="+mn-ea"/>
              <a:cs typeface="TH SarabunPSK" panose="020B0500040200020003" pitchFamily="34" charset="-34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0856" y="-20656"/>
            <a:ext cx="536564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r>
              <a:rPr kumimoji="0" lang="en-US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NAVAL</a:t>
            </a:r>
            <a:r>
              <a:rPr kumimoji="0" lang="th-TH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en-US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WAR</a:t>
            </a:r>
            <a:r>
              <a:rPr kumimoji="0" lang="th-TH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Cordia New" panose="020B0304020202020204" pitchFamily="34" charset="-34"/>
              </a:rPr>
              <a:t> </a:t>
            </a:r>
            <a:r>
              <a:rPr kumimoji="0" lang="en-US" sz="4000" b="1" i="1" u="none" strike="noStrike" kern="1200" cap="none" spc="0" normalizeH="0" baseline="0" noProof="0" dirty="0" smtClean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COLLEGE</a:t>
            </a: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1618402830"/>
              </p:ext>
            </p:extLst>
          </p:nvPr>
        </p:nvGraphicFramePr>
        <p:xfrm>
          <a:off x="225631" y="909153"/>
          <a:ext cx="11875325" cy="581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6" name="Isosceles Triangle 15"/>
          <p:cNvSpPr/>
          <p:nvPr/>
        </p:nvSpPr>
        <p:spPr>
          <a:xfrm>
            <a:off x="5249678" y="1505755"/>
            <a:ext cx="2410690" cy="1356197"/>
          </a:xfrm>
          <a:prstGeom prst="triangle">
            <a:avLst>
              <a:gd name="adj" fmla="val 55155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1" algn="thaiDist"/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50067" y="2108990"/>
            <a:ext cx="168629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</a:t>
            </a:r>
          </a:p>
          <a:p>
            <a:endParaRPr lang="en-US" dirty="0"/>
          </a:p>
        </p:txBody>
      </p:sp>
      <p:sp>
        <p:nvSpPr>
          <p:cNvPr id="3" name="Up Arrow 2"/>
          <p:cNvSpPr/>
          <p:nvPr/>
        </p:nvSpPr>
        <p:spPr>
          <a:xfrm>
            <a:off x="6188612" y="2861953"/>
            <a:ext cx="532822" cy="365890"/>
          </a:xfrm>
          <a:prstGeom prst="upArrow">
            <a:avLst/>
          </a:prstGeom>
          <a:solidFill>
            <a:srgbClr val="F8F8F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C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15219" y="3949750"/>
            <a:ext cx="111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935603" y="3925522"/>
            <a:ext cx="111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0887" y="5449822"/>
            <a:ext cx="1116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QA</a:t>
            </a:r>
            <a:endParaRPr lang="en-US" sz="3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079631" y="1022537"/>
            <a:ext cx="597225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 STRATEGIC MILITARY LEADER ”</a:t>
            </a:r>
            <a:endParaRPr lang="en-US" sz="2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644987" y="6096153"/>
            <a:ext cx="41080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300"/>
              </a:spcBef>
            </a:pPr>
            <a:r>
              <a:rPr lang="th-TH" sz="3200" b="1" spc="-5" dirty="0" smtClean="0">
                <a:solidFill>
                  <a:schemeClr val="bg1"/>
                </a:solidFill>
                <a:latin typeface="TH SarabunPSK"/>
                <a:cs typeface="TH SarabunPSK"/>
              </a:rPr>
              <a:t>๑. เกริ่น</a:t>
            </a:r>
            <a:r>
              <a:rPr lang="th-TH" sz="3200" b="1" spc="-5" dirty="0">
                <a:solidFill>
                  <a:schemeClr val="bg1"/>
                </a:solidFill>
                <a:latin typeface="TH SarabunPSK"/>
                <a:cs typeface="TH SarabunPSK"/>
              </a:rPr>
              <a:t>นำเข้าสู่ </a:t>
            </a:r>
            <a:r>
              <a:rPr lang="en-US" sz="3200" b="1" spc="-5" dirty="0">
                <a:solidFill>
                  <a:schemeClr val="bg1"/>
                </a:solidFill>
                <a:latin typeface="TH SarabunPSK"/>
                <a:cs typeface="TH SarabunPSK"/>
              </a:rPr>
              <a:t>Best Practice</a:t>
            </a:r>
            <a:endParaRPr lang="th-TH" sz="3200" b="1" spc="-5" dirty="0">
              <a:solidFill>
                <a:schemeClr val="bg1"/>
              </a:solidFill>
              <a:latin typeface="TH SarabunPSK"/>
              <a:cs typeface="TH SarabunPSK"/>
            </a:endParaRPr>
          </a:p>
        </p:txBody>
      </p:sp>
    </p:spTree>
    <p:extLst>
      <p:ext uri="{BB962C8B-B14F-4D97-AF65-F5344CB8AC3E}">
        <p14:creationId xmlns:p14="http://schemas.microsoft.com/office/powerpoint/2010/main" val="1745493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Box 60"/>
          <p:cNvSpPr txBox="1">
            <a:spLocks noChangeArrowheads="1"/>
          </p:cNvSpPr>
          <p:nvPr/>
        </p:nvSpPr>
        <p:spPr bwMode="auto">
          <a:xfrm>
            <a:off x="3800257" y="5747405"/>
            <a:ext cx="7965023" cy="1077218"/>
          </a:xfrm>
          <a:prstGeom prst="rect">
            <a:avLst/>
          </a:prstGeom>
          <a:solidFill>
            <a:srgbClr val="FFFF00"/>
          </a:solidFill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lvl="0" algn="ctr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kumimoji="0" lang="en-US" alt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anose="020B0500040200020003" pitchFamily="34" charset="-34"/>
                <a:ea typeface="+mn-ea"/>
                <a:cs typeface="TH SarabunPSK" panose="020B0500040200020003" pitchFamily="34" charset="-34"/>
              </a:rPr>
              <a:t>“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การพัฒนาคุณภาพการบริหารจัด</a:t>
            </a:r>
            <a:r>
              <a:rPr lang="th-TH" alt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  <a:r>
              <a:rPr lang="en-US" alt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 </a:t>
            </a:r>
            <a:r>
              <a:rPr lang="th-TH" alt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วทร.อย่างยั่งยืน          ด้วย</a:t>
            </a:r>
            <a:r>
              <a:rPr lang="th-TH" altLang="en-US" sz="3200" b="1" dirty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ระบบและกลไกการประกันคุณภาพ</a:t>
            </a:r>
            <a:r>
              <a:rPr lang="th-TH" alt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การศึกษา</a:t>
            </a:r>
            <a:r>
              <a:rPr lang="en-US" altLang="en-US" sz="3200" b="1" dirty="0" smtClean="0">
                <a:solidFill>
                  <a:prstClr val="black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”</a:t>
            </a:r>
            <a:endParaRPr lang="th-TH" altLang="en-US" sz="3200" b="1" dirty="0">
              <a:solidFill>
                <a:prstClr val="black"/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1052" y="24952"/>
            <a:ext cx="11884486" cy="584200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itchFamily="34" charset="0"/>
                <a:cs typeface="Angsana New" pitchFamily="18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แผน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ยุทธศาสตร์กรมยุทธศึกษาทหารเรือ พ.ศ. ๒๕๕๙ </a:t>
            </a:r>
            <a:r>
              <a:rPr kumimoji="0" lang="th-TH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- </a:t>
            </a:r>
            <a:r>
              <a:rPr kumimoji="0" lang="th-TH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๒๕๖๒</a:t>
            </a:r>
            <a:endParaRPr kumimoji="0" lang="th-TH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  <p:sp>
        <p:nvSpPr>
          <p:cNvPr id="20486" name="Text Box 39"/>
          <p:cNvSpPr txBox="1">
            <a:spLocks noChangeArrowheads="1"/>
          </p:cNvSpPr>
          <p:nvPr/>
        </p:nvSpPr>
        <p:spPr bwMode="auto">
          <a:xfrm>
            <a:off x="5926935" y="2146071"/>
            <a:ext cx="3336965" cy="243656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    วัตถุประสงค์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เชิงยุทธศาสตร์ </a:t>
            </a: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๓                      </a:t>
            </a: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เพื่อพัฒนาครู อจ. นักยุทธศาสตร์ให้มีขีดสมรรถนะในการสอน การสร้างผลงานทางวิชาการให้เป็นที่แพร่หลายในระดับประเทศและต่างประเทศ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ngsana New" panose="02020603050405020304" pitchFamily="18" charset="-34"/>
              <a:cs typeface="TH SarabunPSK" panose="020B0500040200020003" pitchFamily="34" charset="-34"/>
            </a:endParaRPr>
          </a:p>
        </p:txBody>
      </p:sp>
      <p:sp>
        <p:nvSpPr>
          <p:cNvPr id="20487" name="Text Box 40"/>
          <p:cNvSpPr txBox="1">
            <a:spLocks noChangeArrowheads="1"/>
          </p:cNvSpPr>
          <p:nvPr/>
        </p:nvSpPr>
        <p:spPr bwMode="auto">
          <a:xfrm>
            <a:off x="3198028" y="1803555"/>
            <a:ext cx="2757986" cy="34163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วัตถุประสงค์เชิงยุทธศาสตร์ ๒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/>
            </a:r>
            <a:b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</a:b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     </a:t>
            </a: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เพื่อพัฒนาหลักสูตรกระบวนการเรียนการสอน                      ให้ทันสมัย มีมาตรฐานสากล สอดคล้องกับยุทธศาสตร์ นโยบาย หลักขีดสมรรถนะ ทร.                        สามารถนำไปใช้ปฏิบัติงาน                   ได้อย่างมีประสิทธิภาพและประสิทธิผล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ngsana New" panose="02020603050405020304" pitchFamily="18" charset="-34"/>
              <a:cs typeface="TH SarabunPSK" panose="020B0500040200020003" pitchFamily="34" charset="-34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94724" y="609152"/>
            <a:ext cx="3144839" cy="1200329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ยุทธศาสตร์ที่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๑                                            การบริหารจัดการให้เป็นองค์กร   แห่งการเรียนรู้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211156" y="609152"/>
            <a:ext cx="2757984" cy="1200329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ยุทธศาสตร์ที่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๒                          การพัฒนาคุณภาพการศึกษาสำหรับกำลังพล ทร.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0490" name="Text Box 41"/>
          <p:cNvSpPr txBox="1">
            <a:spLocks noChangeArrowheads="1"/>
          </p:cNvSpPr>
          <p:nvPr/>
        </p:nvSpPr>
        <p:spPr bwMode="auto">
          <a:xfrm>
            <a:off x="9235300" y="1382747"/>
            <a:ext cx="2757985" cy="4154984"/>
          </a:xfrm>
          <a:prstGeom prst="rect">
            <a:avLst/>
          </a:prstGeom>
          <a:solidFill>
            <a:srgbClr val="FF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Cordia New" panose="020B0304020202020204" pitchFamily="34" charset="-34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วัตถุประสงค์เชิง</a:t>
            </a: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ยุทธศาสตร์ ๔</a:t>
            </a: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เพื่อพัฒนาสิ่งอำนวยความสะดวกในการเรียนการสอน                 ทั้งปวง และพิพิธภัณฑ์ประวัติศาสตร์ รวมทั้งที่พักของผู้เข้ารับการศึกษา ให้มีบรรยากาศส่งเสริมการศึกษา    มีมาตรฐานการดำรงชีวิตที่ดีกำหนด</a:t>
            </a: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ทิศทางการศึกษา สนับสนุนด้านวิชาการ การวิจัย การเขียนบทความทางวิชาการ</a:t>
            </a:r>
            <a:endParaRPr kumimoji="0" lang="th-TH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ngsana New" panose="02020603050405020304" pitchFamily="18" charset="-34"/>
              <a:cs typeface="TH SarabunPSK" panose="020B0500040200020003" pitchFamily="34" charset="-34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4244" y="1804708"/>
            <a:ext cx="3116911" cy="156966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วัตถุประสงค์เชิงยุทธศาสตร์ </a:t>
            </a: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๑                 </a:t>
            </a:r>
            <a:r>
              <a:rPr kumimoji="0" lang="th-TH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H SarabunPSK" panose="020B0500040200020003" pitchFamily="34" charset="-34"/>
                <a:ea typeface="Angsana New" panose="02020603050405020304" pitchFamily="18" charset="-34"/>
                <a:cs typeface="TH SarabunPSK" panose="020B0500040200020003" pitchFamily="34" charset="-34"/>
              </a:rPr>
              <a:t>เพื่อพัฒนาคุณภาพการบริหารจัดการให้มีความเป็นมืออาชีพ                    มีจริยธรรม และคุณธรรม</a:t>
            </a:r>
            <a:endParaRPr kumimoji="0" lang="th-TH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954670" y="597917"/>
            <a:ext cx="3280151" cy="156966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ยุทธศาสตร์ที่ ๓                                                การพัฒนาทรัพยากรบุคคลด้านการศึกษาและวิจัยยุทธศาสตร์ทางเรือ - ยุทธศาสตร์ทะเล</a:t>
            </a:r>
            <a:endParaRPr kumimoji="0" lang="th-TH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9220831" y="604379"/>
            <a:ext cx="2786924" cy="815608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         </a:t>
            </a:r>
            <a:r>
              <a:rPr kumimoji="0" lang="th-TH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ยุทธศาสตร์ที่ ๔                                       </a:t>
            </a:r>
            <a:r>
              <a:rPr kumimoji="0" lang="th-TH" sz="23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 SarabunPSK" pitchFamily="34" charset="-34"/>
                <a:ea typeface="Angsana New" pitchFamily="18" charset="-34"/>
                <a:cs typeface="TH SarabunPSK" pitchFamily="34" charset="-34"/>
              </a:rPr>
              <a:t>การพัฒนาสิ่งสนับสนุนการศึกษา</a:t>
            </a:r>
            <a:endParaRPr kumimoji="0" lang="th-TH" sz="23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Angsana New" panose="02020603050405020304" pitchFamily="18" charset="-34"/>
            </a:endParaRPr>
          </a:p>
        </p:txBody>
      </p:sp>
      <p:sp>
        <p:nvSpPr>
          <p:cNvPr id="18" name="ดาว 5 แฉก 17"/>
          <p:cNvSpPr/>
          <p:nvPr/>
        </p:nvSpPr>
        <p:spPr>
          <a:xfrm>
            <a:off x="3813790" y="5795779"/>
            <a:ext cx="609600" cy="3841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sp>
        <p:nvSpPr>
          <p:cNvPr id="38" name="ดาว 5 แฉก 37"/>
          <p:cNvSpPr/>
          <p:nvPr/>
        </p:nvSpPr>
        <p:spPr>
          <a:xfrm>
            <a:off x="10614292" y="6298149"/>
            <a:ext cx="609600" cy="384175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th-TH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Cordia New" panose="020B0304020202020204" pitchFamily="34" charset="-34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 flipH="1">
            <a:off x="1433015" y="6179954"/>
            <a:ext cx="2367244" cy="0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433015" y="3480179"/>
            <a:ext cx="13648" cy="2699775"/>
          </a:xfrm>
          <a:prstGeom prst="straightConnector1">
            <a:avLst/>
          </a:prstGeom>
          <a:ln w="76200">
            <a:solidFill>
              <a:srgbClr val="00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11223892" y="6321377"/>
            <a:ext cx="182312" cy="0"/>
          </a:xfrm>
          <a:prstGeom prst="line">
            <a:avLst/>
          </a:prstGeom>
          <a:ln w="76200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1406204" y="5551519"/>
            <a:ext cx="0" cy="734495"/>
          </a:xfrm>
          <a:prstGeom prst="straightConnector1">
            <a:avLst/>
          </a:prstGeom>
          <a:ln w="76200">
            <a:solidFill>
              <a:srgbClr val="00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20482" idx="0"/>
          </p:cNvCxnSpPr>
          <p:nvPr/>
        </p:nvCxnSpPr>
        <p:spPr>
          <a:xfrm flipH="1" flipV="1">
            <a:off x="5954671" y="5219877"/>
            <a:ext cx="1126412" cy="527528"/>
          </a:xfrm>
          <a:prstGeom prst="straightConnector1">
            <a:avLst/>
          </a:prstGeom>
          <a:ln w="76200">
            <a:solidFill>
              <a:srgbClr val="00FF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618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853668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1"/>
          <p:cNvSpPr txBox="1"/>
          <p:nvPr/>
        </p:nvSpPr>
        <p:spPr>
          <a:xfrm>
            <a:off x="306909" y="-43646"/>
            <a:ext cx="12141123" cy="870495"/>
          </a:xfrm>
          <a:prstGeom prst="rect">
            <a:avLst/>
          </a:prstGeom>
          <a:noFill/>
        </p:spPr>
        <p:txBody>
          <a:bodyPr vert="horz" wrap="square" lIns="0" tIns="38100" rIns="0" bIns="0" rtlCol="0">
            <a:spAutoFit/>
          </a:bodyPr>
          <a:lstStyle/>
          <a:p>
            <a:pPr marL="12700" marR="0" lvl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กระบวนการพัฒนาคุณภาพการบริหารจัดการศึกษาวิทยาลัยการทัพเรืออย่างยั่งยืน                                 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</a:p>
          <a:p>
            <a:pPr marL="12700" marR="0" lvl="0" algn="ctr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en-US" sz="2900" b="1" spc="-5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 </a:t>
            </a:r>
            <a:r>
              <a:rPr lang="en-US" sz="29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ด้วยระบบ</a:t>
            </a:r>
            <a:r>
              <a:rPr kumimoji="0" lang="th-TH" sz="29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และกลไกการประกันคุณภาพ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การศึกษา</a:t>
            </a:r>
          </a:p>
        </p:txBody>
      </p:sp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1"/>
          <p:cNvSpPr txBox="1"/>
          <p:nvPr/>
        </p:nvSpPr>
        <p:spPr>
          <a:xfrm>
            <a:off x="306909" y="992918"/>
            <a:ext cx="4167556" cy="482761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defTabSz="914400" rtl="0" eaLnBrk="1" fontAlgn="auto" latinLnBrk="0" hangingPunct="1">
              <a:lnSpc>
                <a:spcPct val="9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ลักษณะสำคัญของ </a:t>
            </a:r>
            <a:r>
              <a:rPr kumimoji="0" lang="en-US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Best Practice</a:t>
            </a:r>
            <a:r>
              <a:rPr lang="th-TH" sz="3200" b="1" spc="-5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/>
                <a:cs typeface="TH SarabunPSK"/>
              </a:rPr>
              <a:t>          </a:t>
            </a:r>
            <a:endParaRPr kumimoji="0" lang="th-TH" sz="3200" b="1" i="0" u="none" strike="noStrike" kern="1200" cap="none" spc="-5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/>
              <a:cs typeface="TH SarabunPSK"/>
            </a:endParaRPr>
          </a:p>
        </p:txBody>
      </p:sp>
      <p:sp>
        <p:nvSpPr>
          <p:cNvPr id="17" name="object 11"/>
          <p:cNvSpPr txBox="1"/>
          <p:nvPr/>
        </p:nvSpPr>
        <p:spPr>
          <a:xfrm>
            <a:off x="455192" y="1624534"/>
            <a:ext cx="12141123" cy="1977464"/>
          </a:xfrm>
          <a:prstGeom prst="rect">
            <a:avLst/>
          </a:prstGeom>
          <a:noFill/>
        </p:spPr>
        <p:txBody>
          <a:bodyPr vert="horz" wrap="square" lIns="0" tIns="38100" rIns="0" bIns="0" rtlCol="0">
            <a:spAutoFit/>
          </a:bodyPr>
          <a:lstStyle/>
          <a:p>
            <a:pPr marL="527050" marR="0" lvl="0" indent="-514350" defTabSz="914400" rtl="0" eaLnBrk="1" fontAlgn="auto" latinLnBrk="0" hangingPunct="1"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3200" b="1" spc="-5" dirty="0" smtClean="0">
                <a:solidFill>
                  <a:schemeClr val="bg1"/>
                </a:solidFill>
                <a:latin typeface="TH SarabunPSK"/>
                <a:cs typeface="TH SarabunPSK"/>
              </a:rPr>
              <a:t>ดำเนินการอย่างเป็นระบบ           </a:t>
            </a:r>
            <a:r>
              <a:rPr lang="th-TH" sz="3200" b="1" spc="-5" dirty="0" smtClean="0">
                <a:solidFill>
                  <a:srgbClr val="00FFFF"/>
                </a:solidFill>
                <a:latin typeface="TH SarabunPSK"/>
                <a:cs typeface="TH SarabunPSK"/>
              </a:rPr>
              <a:t>ควบคุมคุณภาพ – ตรวจสอบคุณภาพ – ประเมินคุณภาพ</a:t>
            </a:r>
          </a:p>
          <a:p>
            <a:pPr marL="527050" marR="0" lvl="0" indent="-514350" defTabSz="914400" rtl="0" eaLnBrk="1" fontAlgn="auto" latinLnBrk="0" hangingPunct="1"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/>
                <a:cs typeface="TH SarabunPSK"/>
              </a:rPr>
              <a:t>มุ่งเน้นการมีส่วนร่วมขับเคลื่อนพัฒนาคุณภาพงานสู่เป้าหมาย อย่างเป็นพลวัตร</a:t>
            </a:r>
            <a:endParaRPr kumimoji="0" lang="en-US" sz="3200" b="1" i="0" u="none" strike="noStrike" kern="1200" cap="none" spc="-5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H SarabunPSK"/>
              <a:cs typeface="TH SarabunPSK"/>
            </a:endParaRPr>
          </a:p>
          <a:p>
            <a:pPr marL="527050" marR="0" lvl="0" indent="-514350" defTabSz="914400" rtl="0" eaLnBrk="1" fontAlgn="auto" latinLnBrk="0" hangingPunct="1"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lang="th-TH" sz="3200" b="1" spc="-5" dirty="0" smtClean="0">
                <a:solidFill>
                  <a:schemeClr val="bg1"/>
                </a:solidFill>
                <a:latin typeface="TH SarabunPSK"/>
                <a:cs typeface="TH SarabunPSK"/>
              </a:rPr>
              <a:t>สอดรับกับแนวทางการประเมินองค์กรด้วยตนเอง</a:t>
            </a:r>
            <a:r>
              <a:rPr lang="en-US" sz="3200" b="1" spc="-5" dirty="0" smtClean="0">
                <a:solidFill>
                  <a:schemeClr val="bg1"/>
                </a:solidFill>
                <a:latin typeface="TH SarabunPSK"/>
                <a:cs typeface="TH SarabunPSK"/>
              </a:rPr>
              <a:t>  ADLI &amp; </a:t>
            </a:r>
            <a:r>
              <a:rPr lang="en-US" sz="3200" b="1" spc="-5" dirty="0" err="1" smtClean="0">
                <a:solidFill>
                  <a:schemeClr val="bg1"/>
                </a:solidFill>
                <a:latin typeface="TH SarabunPSK"/>
                <a:cs typeface="TH SarabunPSK"/>
              </a:rPr>
              <a:t>LeTCI</a:t>
            </a:r>
            <a:r>
              <a:rPr lang="en-US" sz="3200" b="1" spc="-5" dirty="0" smtClean="0">
                <a:solidFill>
                  <a:schemeClr val="bg1"/>
                </a:solidFill>
                <a:latin typeface="TH SarabunPSK"/>
                <a:cs typeface="TH SarabunPSK"/>
              </a:rPr>
              <a:t> </a:t>
            </a:r>
            <a:r>
              <a:rPr lang="th-TH" sz="3200" b="1" spc="-5" dirty="0" smtClean="0">
                <a:solidFill>
                  <a:schemeClr val="bg1"/>
                </a:solidFill>
                <a:latin typeface="TH SarabunPSK"/>
                <a:cs typeface="TH SarabunPSK"/>
              </a:rPr>
              <a:t>ของ </a:t>
            </a:r>
            <a:r>
              <a:rPr lang="en-US" sz="3200" b="1" spc="-5" dirty="0" smtClean="0">
                <a:solidFill>
                  <a:schemeClr val="bg1"/>
                </a:solidFill>
                <a:latin typeface="TH SarabunPSK"/>
                <a:cs typeface="TH SarabunPSK"/>
              </a:rPr>
              <a:t>PMQA</a:t>
            </a:r>
          </a:p>
          <a:p>
            <a:pPr marL="527050" marR="0" lvl="0" indent="-514350" defTabSz="914400" rtl="0" eaLnBrk="1" fontAlgn="auto" latinLnBrk="0" hangingPunct="1">
              <a:spcAft>
                <a:spcPts val="0"/>
              </a:spcAft>
              <a:buClrTx/>
              <a:buSzTx/>
              <a:buAutoNum type="thaiNumPeriod"/>
              <a:tabLst/>
              <a:defRPr/>
            </a:pPr>
            <a:r>
              <a:rPr kumimoji="0" lang="th-TH" sz="30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/>
                <a:cs typeface="TH SarabunPSK"/>
              </a:rPr>
              <a:t>มาตรฐาน ตัวบ่งชี้ </a:t>
            </a:r>
            <a:r>
              <a:rPr kumimoji="0" lang="en-US" sz="30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/>
                <a:cs typeface="TH SarabunPSK"/>
              </a:rPr>
              <a:t>&amp; </a:t>
            </a:r>
            <a:r>
              <a:rPr kumimoji="0" lang="th-TH" sz="3000" b="1" i="0" u="none" strike="noStrike" kern="1200" cap="none" spc="-5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H SarabunPSK"/>
                <a:cs typeface="TH SarabunPSK"/>
              </a:rPr>
              <a:t>เกณฑ์การประเมินคุณภาพการศึกษา พัฒนาให้สอดรับกับการปลี่ยนแปลงได้ตลอดเวลา</a:t>
            </a:r>
          </a:p>
        </p:txBody>
      </p:sp>
      <p:sp>
        <p:nvSpPr>
          <p:cNvPr id="2" name="Right Arrow 1"/>
          <p:cNvSpPr/>
          <p:nvPr/>
        </p:nvSpPr>
        <p:spPr>
          <a:xfrm>
            <a:off x="4079630" y="1758087"/>
            <a:ext cx="499872" cy="365760"/>
          </a:xfrm>
          <a:prstGeom prst="rightArrow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" t="4196" r="7818" b="13884"/>
          <a:stretch/>
        </p:blipFill>
        <p:spPr bwMode="auto">
          <a:xfrm>
            <a:off x="9704832" y="2234274"/>
            <a:ext cx="1780032" cy="757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5" t="20908" r="10712" b="30222"/>
          <a:stretch/>
        </p:blipFill>
        <p:spPr bwMode="auto">
          <a:xfrm>
            <a:off x="146304" y="3904613"/>
            <a:ext cx="11887200" cy="2845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97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853668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1"/>
          <p:cNvSpPr txBox="1"/>
          <p:nvPr/>
        </p:nvSpPr>
        <p:spPr>
          <a:xfrm>
            <a:off x="306909" y="-43646"/>
            <a:ext cx="12141123" cy="870495"/>
          </a:xfrm>
          <a:prstGeom prst="rect">
            <a:avLst/>
          </a:prstGeom>
          <a:noFill/>
        </p:spPr>
        <p:txBody>
          <a:bodyPr vert="horz" wrap="square" lIns="0" tIns="381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กระบวนการพัฒนาคุณภาพการบริหารจัดการศึกษาวิทยาลัยการทัพเรืออย่างยั่งยืน                                 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ด้วยระบบ</a:t>
            </a:r>
            <a:r>
              <a:rPr kumimoji="0" lang="th-TH" sz="29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และกลไกการประกันคุณภาพ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การศึกษา</a:t>
            </a:r>
          </a:p>
        </p:txBody>
      </p:sp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1"/>
          <p:cNvSpPr txBox="1"/>
          <p:nvPr/>
        </p:nvSpPr>
        <p:spPr>
          <a:xfrm>
            <a:off x="306909" y="992918"/>
            <a:ext cx="4167556" cy="482761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วัตถุประสงค์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ของ </a:t>
            </a:r>
            <a:r>
              <a:rPr kumimoji="0" lang="en-US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Best Practice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182880" y="1688005"/>
            <a:ext cx="11704320" cy="447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๑.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เพื่อให้การ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บริหารจัด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การศึกษาพัฒนา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สู่เป้าหมายได้อย่างยั่งยืน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lleniaUPC" panose="02020603050405020304" pitchFamily="18" charset="-34"/>
              <a:ea typeface="Cordia New" panose="020B0304020202020204" pitchFamily="34" charset="-34"/>
              <a:cs typeface="DilleniaUPC" panose="02020603050405020304" pitchFamily="18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DilleniaUPC" panose="02020603050405020304" pitchFamily="18" charset="-34"/>
              </a:rPr>
              <a:t>๒.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สะท้อน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ระดับคุณภาพ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การบริหารจัด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การศึกษา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จุดเด่น และ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จุดที่ควรพัฒนา </a:t>
            </a:r>
            <a:endParaRPr kumimoji="0" lang="th-TH" sz="2800" b="1" i="0" u="none" strike="noStrike" kern="120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lleniaUPC" panose="02020603050405020304" pitchFamily="18" charset="-34"/>
              <a:ea typeface="Times New Roman" panose="02020603050405020304" pitchFamily="18" charset="0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รวมทั้ง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นำ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ผลการ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ประเมินคุณภาพ </a:t>
            </a: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ไป</a:t>
            </a:r>
            <a:r>
              <a:rPr kumimoji="0" lang="th-TH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บูรณาการกับการดำเนินงาน </a:t>
            </a:r>
            <a:r>
              <a:rPr kumimoji="0" lang="en-US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DilleniaUPC" panose="02020603050405020304" pitchFamily="18" charset="-34"/>
              </a:rPr>
              <a:t>PMQA</a:t>
            </a: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DilleniaUPC" panose="02020603050405020304" pitchFamily="18" charset="-34"/>
              </a:rPr>
              <a:t> และ </a:t>
            </a: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DilleniaUPC" panose="02020603050405020304" pitchFamily="18" charset="-34"/>
              </a:rPr>
              <a:t>KM</a:t>
            </a:r>
            <a:r>
              <a:rPr kumimoji="0" lang="th-TH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DilleniaUPC" panose="02020603050405020304" pitchFamily="18" charset="-34"/>
              </a:rPr>
              <a:t> </a:t>
            </a: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DilleniaUPC" panose="02020603050405020304" pitchFamily="18" charset="-34"/>
              </a:rPr>
              <a:t> </a:t>
            </a:r>
            <a:endParaRPr kumimoji="0" lang="en-US" sz="2800" b="1" i="0" u="none" strike="noStrike" kern="1200" cap="none" spc="-5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anose="020B0500040200020003" pitchFamily="34" charset="-34"/>
              <a:ea typeface="Cordia New" panose="020B0304020202020204" pitchFamily="34" charset="-34"/>
              <a:cs typeface="DilleniaUPC" panose="02020603050405020304" pitchFamily="18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en-US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 </a:t>
            </a: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สู่</a:t>
            </a:r>
            <a:r>
              <a:rPr kumimoji="0" lang="th-TH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</a:t>
            </a: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ขับเคลื่อนพัฒนา</a:t>
            </a:r>
            <a:r>
              <a:rPr kumimoji="0" lang="th-TH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ภารกิจหลักประจำได้โดยไม่ซ้ำซ้อน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lleniaUPC" panose="02020603050405020304" pitchFamily="18" charset="-34"/>
              <a:ea typeface="Cordia New" panose="020B0304020202020204" pitchFamily="34" charset="-34"/>
              <a:cs typeface="DilleniaUPC" panose="02020603050405020304" pitchFamily="18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๔. ถ่ายทอด</a:t>
            </a:r>
            <a:r>
              <a:rPr kumimoji="0" lang="th-TH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องค์ความรู้และตัวอย่างแนวทางการปฏิบัติที่ดีแก่บุคลากรและผู้สนใจ ในการนำ</a:t>
            </a: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ระบบ</a:t>
            </a:r>
            <a:endParaRPr kumimoji="0" lang="en-US" sz="2800" b="1" i="0" u="none" strike="noStrike" kern="1200" cap="none" spc="-50" normalizeH="0" baseline="0" noProof="0" dirty="0" smtClean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ngsana New" panose="02020603050405020304" pitchFamily="18" charset="-34"/>
              <a:ea typeface="Cordia New" panose="020B0304020202020204" pitchFamily="34" charset="-34"/>
              <a:cs typeface="TH SarabunPSK" panose="020B0500040200020003" pitchFamily="34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en-US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 </a:t>
            </a:r>
            <a:r>
              <a:rPr kumimoji="0" lang="en-US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    </a:t>
            </a: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และ</a:t>
            </a:r>
            <a:r>
              <a:rPr kumimoji="0" lang="th-TH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กลไกการประกันคุณภาพ</a:t>
            </a: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การศึกษา ไป</a:t>
            </a:r>
            <a:r>
              <a:rPr kumimoji="0" lang="th-TH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ใช้ในการพัฒนาคุณภาพ</a:t>
            </a: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การจัด</a:t>
            </a:r>
            <a:r>
              <a:rPr kumimoji="0" lang="th-TH" sz="2800" b="1" i="0" u="none" strike="noStrike" kern="1200" cap="none" spc="-5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การศึกษาอย่างยั่งยืน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lleniaUPC" panose="02020603050405020304" pitchFamily="18" charset="-34"/>
              <a:ea typeface="Cordia New" panose="020B0304020202020204" pitchFamily="34" charset="-34"/>
              <a:cs typeface="DilleniaUPC" panose="02020603050405020304" pitchFamily="18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kumimoji="0" lang="th-TH" sz="2800" b="1" i="0" u="none" strike="noStrike" kern="1200" cap="none" spc="-5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๕.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พัฒนา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งานประกันคุณภาพการศึกษา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ของหน่วยให้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มีประสิทธิภาพอย่างต่อเนื่อง พร้อมรับ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การประเมิน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คุณภาพ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ภายใน       </a:t>
            </a:r>
          </a:p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42950" algn="l"/>
              </a:tabLst>
              <a:defRPr/>
            </a:pP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  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และ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Times New Roman" panose="02020603050405020304" pitchFamily="18" charset="0"/>
                <a:cs typeface="THSarabunPSK" panose="020B0500040200020003" pitchFamily="34" charset="-34"/>
              </a:rPr>
              <a:t>ภายนอกจากคณะผู้ประเมินได้ในอนาคต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lleniaUPC" panose="02020603050405020304" pitchFamily="18" charset="-34"/>
              <a:ea typeface="Cordia New" panose="020B0304020202020204" pitchFamily="34" charset="-34"/>
              <a:cs typeface="DilleniaUPC" panose="02020603050405020304" pitchFamily="18" charset="-34"/>
            </a:endParaRPr>
          </a:p>
        </p:txBody>
      </p:sp>
      <p:pic>
        <p:nvPicPr>
          <p:cNvPr id="2052" name="Picture 4" descr="à¸£à¸¹à¸à¸ à¸²à¸à¸à¸µà¹à¹à¸à¸µà¹à¸¢à¸§à¸à¹à¸­à¸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9055" y="975704"/>
            <a:ext cx="3657147" cy="297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443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/>
          <p:nvPr/>
        </p:nvSpPr>
        <p:spPr>
          <a:xfrm>
            <a:off x="-1" y="-9605"/>
            <a:ext cx="4079631" cy="853668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object 7"/>
          <p:cNvSpPr/>
          <p:nvPr/>
        </p:nvSpPr>
        <p:spPr>
          <a:xfrm>
            <a:off x="8196776" y="0"/>
            <a:ext cx="399522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bject 7"/>
          <p:cNvSpPr/>
          <p:nvPr/>
        </p:nvSpPr>
        <p:spPr>
          <a:xfrm>
            <a:off x="4079630" y="0"/>
            <a:ext cx="4217964" cy="838669"/>
          </a:xfrm>
          <a:prstGeom prst="rect">
            <a:avLst/>
          </a:prstGeom>
          <a:blipFill>
            <a:blip r:embed="rId2" cstate="print"/>
            <a:srcRect/>
            <a:stretch>
              <a:fillRect r="-112418"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bject 12"/>
          <p:cNvSpPr/>
          <p:nvPr/>
        </p:nvSpPr>
        <p:spPr>
          <a:xfrm>
            <a:off x="50877" y="-9605"/>
            <a:ext cx="1147899" cy="8440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605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bject 11"/>
          <p:cNvSpPr txBox="1"/>
          <p:nvPr/>
        </p:nvSpPr>
        <p:spPr>
          <a:xfrm>
            <a:off x="306909" y="-43646"/>
            <a:ext cx="12141123" cy="870495"/>
          </a:xfrm>
          <a:prstGeom prst="rect">
            <a:avLst/>
          </a:prstGeom>
          <a:noFill/>
        </p:spPr>
        <p:txBody>
          <a:bodyPr vert="horz" wrap="square" lIns="0" tIns="38100" rIns="0" bIns="0" rtlCol="0">
            <a:spAutoFit/>
          </a:bodyPr>
          <a:lstStyle/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กระบวนการพัฒนาคุณภาพการบริหารจัดการศึกษาวิทยาลัยการทัพเรืออย่างยั่งยืน                                 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</a:p>
          <a:p>
            <a:pPr marL="1270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9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</a:t>
            </a:r>
            <a:r>
              <a:rPr kumimoji="0" lang="en-US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ด้วยระบบ</a:t>
            </a:r>
            <a:r>
              <a:rPr kumimoji="0" lang="th-TH" sz="2900" b="1" i="0" u="none" strike="noStrike" kern="1200" cap="none" spc="-5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และกลไกการประกันคุณภาพ</a:t>
            </a:r>
            <a:r>
              <a:rPr kumimoji="0" lang="th-TH" sz="29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การศึกษา</a:t>
            </a:r>
          </a:p>
        </p:txBody>
      </p:sp>
      <p:pic>
        <p:nvPicPr>
          <p:cNvPr id="14" name="Picture 2" descr="D:\Animations\line\LINE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97770"/>
            <a:ext cx="12192000" cy="60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bject 11"/>
          <p:cNvSpPr txBox="1"/>
          <p:nvPr/>
        </p:nvSpPr>
        <p:spPr>
          <a:xfrm>
            <a:off x="489789" y="1112022"/>
            <a:ext cx="4167556" cy="481670"/>
          </a:xfrm>
          <a:prstGeom prst="rect">
            <a:avLst/>
          </a:prstGeom>
          <a:solidFill>
            <a:srgbClr val="C00000"/>
          </a:solidFill>
        </p:spPr>
        <p:txBody>
          <a:bodyPr vert="horz" wrap="square" lIns="0" tIns="38100" rIns="0" bIns="0" rtlCol="0" anchor="ctr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H SarabunPSK"/>
                <a:ea typeface="+mn-ea"/>
                <a:cs typeface="TH SarabunPSK"/>
              </a:rPr>
              <a:t>  เป้าหมาย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ของ </a:t>
            </a:r>
            <a:r>
              <a:rPr kumimoji="0" lang="en-US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Best Practice</a:t>
            </a:r>
            <a:r>
              <a:rPr kumimoji="0" lang="th-TH" sz="3200" b="1" i="0" u="none" strike="noStrike" kern="1200" cap="none" spc="-5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/>
                <a:ea typeface="+mn-ea"/>
                <a:cs typeface="TH SarabunPSK"/>
              </a:rPr>
              <a:t>          </a:t>
            </a:r>
          </a:p>
        </p:txBody>
      </p:sp>
      <p:sp>
        <p:nvSpPr>
          <p:cNvPr id="3" name="Rectangle 2"/>
          <p:cNvSpPr/>
          <p:nvPr/>
        </p:nvSpPr>
        <p:spPr>
          <a:xfrm>
            <a:off x="221565" y="2041573"/>
            <a:ext cx="9144000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๑.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บริหารจัด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การศึกษาพัฒนา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สู่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เป้าหมายอย่างต่อเนื่องทุกปี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DilleniaUPC" panose="02020603050405020304" pitchFamily="18" charset="-34"/>
              <a:ea typeface="Cordia New" panose="020B0304020202020204" pitchFamily="34" charset="-34"/>
              <a:cs typeface="DilleniaUPC" panose="02020603050405020304" pitchFamily="18" charset="-34"/>
            </a:endParaRPr>
          </a:p>
          <a:p>
            <a:pPr marL="0" marR="0" lvl="0" indent="0" algn="thaiDist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720090" algn="l"/>
                <a:tab pos="1485900" algn="l"/>
              </a:tabLst>
              <a:defRPr/>
            </a:pP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anose="020B0500040200020003" pitchFamily="34" charset="-34"/>
                <a:ea typeface="Cordia New" panose="020B0304020202020204" pitchFamily="34" charset="-34"/>
                <a:cs typeface="DilleniaUPC" panose="02020603050405020304" pitchFamily="18" charset="-34"/>
              </a:rPr>
              <a:t>๒. 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ngsana New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คุณภาพ</a:t>
            </a:r>
            <a:r>
              <a:rPr kumimoji="0" lang="th-TH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การบริหารจัด</a:t>
            </a:r>
            <a:r>
              <a:rPr kumimoji="0" lang="th-TH" sz="2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DilleniaUPC" panose="02020603050405020304" pitchFamily="18" charset="-34"/>
                <a:ea typeface="Cordia New" panose="020B0304020202020204" pitchFamily="34" charset="-34"/>
                <a:cs typeface="TH SarabunPSK" panose="020B0500040200020003" pitchFamily="34" charset="-34"/>
              </a:rPr>
              <a:t>การศึกษา อย่างน้อยอยู่ในระดับดี – ดีมาก </a:t>
            </a:r>
          </a:p>
          <a:p>
            <a:pPr lvl="0" algn="thaiDist">
              <a:lnSpc>
                <a:spcPct val="125000"/>
              </a:lnSpc>
              <a:tabLst>
                <a:tab pos="720090" algn="l"/>
                <a:tab pos="1485900" algn="l"/>
              </a:tabLst>
            </a:pP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๓. สามารถนำผลการประเมินตาม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มาตรฐานคุณภาพการศึกษา ไป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ใช้ในการรายงาน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ผล        </a:t>
            </a:r>
          </a:p>
          <a:p>
            <a:pPr lvl="0" algn="thaiDist">
              <a:lnSpc>
                <a:spcPct val="125000"/>
              </a:lnSpc>
              <a:tabLst>
                <a:tab pos="720090" algn="l"/>
                <a:tab pos="1485900" algn="l"/>
              </a:tabLst>
            </a:pP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การดำเนินงานในส่วนของ </a:t>
            </a:r>
            <a:r>
              <a:rPr lang="en-US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PMQA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ยศ.ทร. ได้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ด้วย</a:t>
            </a:r>
          </a:p>
          <a:p>
            <a:pPr lvl="0" algn="thaiDist">
              <a:lnSpc>
                <a:spcPct val="125000"/>
              </a:lnSpc>
              <a:tabLst>
                <a:tab pos="720090" algn="l"/>
                <a:tab pos="1485900" algn="l"/>
              </a:tabLst>
            </a:pP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๔. 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การจัดทำรายงานการประเมินคุณภาพภายในด้วยตนเอง (</a:t>
            </a:r>
            <a:r>
              <a:rPr 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Self Assessment Report : SAR)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</a:t>
            </a:r>
          </a:p>
          <a:p>
            <a:pPr lvl="0" algn="thaiDist">
              <a:lnSpc>
                <a:spcPct val="125000"/>
              </a:lnSpc>
              <a:tabLst>
                <a:tab pos="720090" algn="l"/>
                <a:tab pos="1485900" algn="l"/>
              </a:tabLst>
            </a:pP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   มี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ความถูก</a:t>
            </a:r>
            <a:r>
              <a:rPr lang="th-TH" sz="28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ต้อง ชัดเจน และเป็นตัวอย่างได้</a:t>
            </a:r>
            <a:r>
              <a:rPr lang="th-TH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illeniaUPC" panose="02020603050405020304" pitchFamily="18" charset="-34"/>
                <a:ea typeface="Times New Roman" panose="02020603050405020304" pitchFamily="18" charset="0"/>
                <a:cs typeface="TH SarabunPSK" panose="020B0500040200020003" pitchFamily="34" charset="-34"/>
              </a:rPr>
              <a:t>	</a:t>
            </a:r>
          </a:p>
        </p:txBody>
      </p:sp>
      <p:pic>
        <p:nvPicPr>
          <p:cNvPr id="4100" name="Picture 4" descr="à¸à¸¥à¸à¸²à¸£à¸à¹à¸à¸«à¸²à¸£à¸¹à¸à¸ à¸²à¸à¸ªà¸³à¸«à¸£à¸±à¸ à¸à¸±à¸à¸à¸²à¸à¹à¸­à¹à¸à¸·à¹à¸­à¸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208" y="990103"/>
            <a:ext cx="3572960" cy="3630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à¸à¸¥à¸à¸²à¸£à¸à¹à¸à¸«à¸²à¸£à¸¹à¸à¸ à¸²à¸à¸ªà¸³à¸«à¸£à¸±à¸ excellenc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85" r="11417"/>
          <a:stretch/>
        </p:blipFill>
        <p:spPr bwMode="auto">
          <a:xfrm>
            <a:off x="6534912" y="4772203"/>
            <a:ext cx="5560256" cy="1964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5808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5|3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6|1.1|0.9|0.8|0.6|1|0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F46216B-77A9-411A-B9D3-5023FCB70208}"/>
    </a:ext>
  </a:extLst>
</a:theme>
</file>

<file path=ppt/theme/theme4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9115</TotalTime>
  <Words>1943</Words>
  <Application>Microsoft Office PowerPoint</Application>
  <PresentationFormat>กำหนดเอง</PresentationFormat>
  <Paragraphs>293</Paragraphs>
  <Slides>22</Slides>
  <Notes>1</Notes>
  <HiddenSlides>0</HiddenSlides>
  <MMClips>2</MMClips>
  <ScaleCrop>false</ScaleCrop>
  <HeadingPairs>
    <vt:vector size="4" baseType="variant">
      <vt:variant>
        <vt:lpstr>ชุดรูปแบบ</vt:lpstr>
      </vt:variant>
      <vt:variant>
        <vt:i4>4</vt:i4>
      </vt:variant>
      <vt:variant>
        <vt:lpstr>ชื่อเรื่องภาพนิ่ง</vt:lpstr>
      </vt:variant>
      <vt:variant>
        <vt:i4>22</vt:i4>
      </vt:variant>
    </vt:vector>
  </HeadingPairs>
  <TitlesOfParts>
    <vt:vector size="26" baseType="lpstr">
      <vt:lpstr>Office Theme</vt:lpstr>
      <vt:lpstr>ชุดรูปแบบของ Office</vt:lpstr>
      <vt:lpstr>1_Office Theme</vt:lpstr>
      <vt:lpstr>4_Office Theme</vt:lpstr>
      <vt:lpstr>งานนำเสนอ PowerPoint</vt:lpstr>
      <vt:lpstr>งานนำเสนอ PowerPoint</vt:lpstr>
      <vt:lpstr>งานนำเสนอ PowerPoint</vt:lpstr>
      <vt:lpstr>ด้านที่ ๑  คุณภาพของผลผลิตจากการจัดการศึกษา   ด้านที่ ๒  กลยุทธ์ในการบริหารจัดการศึกษา   ด้านที่ ๓  การจัดการเรียนการสอน และเสริมสร้างทักษะ   ด้านที่ ๔ การประกันคุณภาพภายใน 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  <vt:lpstr>งานนำเสนอ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Acer17</dc:creator>
  <cp:lastModifiedBy>Microsoft</cp:lastModifiedBy>
  <cp:revision>501</cp:revision>
  <cp:lastPrinted>2019-05-03T02:00:35Z</cp:lastPrinted>
  <dcterms:created xsi:type="dcterms:W3CDTF">2018-11-03T07:40:59Z</dcterms:created>
  <dcterms:modified xsi:type="dcterms:W3CDTF">2019-06-06T02:38:49Z</dcterms:modified>
</cp:coreProperties>
</file>