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6" r:id="rId4"/>
    <p:sldId id="285" r:id="rId5"/>
    <p:sldId id="264" r:id="rId6"/>
    <p:sldId id="265" r:id="rId7"/>
    <p:sldId id="266" r:id="rId8"/>
    <p:sldId id="267" r:id="rId9"/>
    <p:sldId id="271" r:id="rId10"/>
    <p:sldId id="272" r:id="rId11"/>
    <p:sldId id="273" r:id="rId12"/>
    <p:sldId id="274" r:id="rId13"/>
    <p:sldId id="268" r:id="rId14"/>
    <p:sldId id="269" r:id="rId15"/>
    <p:sldId id="280" r:id="rId16"/>
    <p:sldId id="281" r:id="rId17"/>
    <p:sldId id="282" r:id="rId18"/>
    <p:sldId id="283" r:id="rId19"/>
    <p:sldId id="270" r:id="rId20"/>
    <p:sldId id="275" r:id="rId21"/>
    <p:sldId id="276" r:id="rId22"/>
    <p:sldId id="277" r:id="rId23"/>
    <p:sldId id="278" r:id="rId24"/>
    <p:sldId id="279" r:id="rId25"/>
    <p:sldId id="287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28583-8C5C-4228-A3B0-8B5A5F6C02B5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4C6C3-AAF5-45B2-A1A9-6E05E84CBB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671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9E0B-B5EF-4550-8845-7139C3B91603}" type="datetimeFigureOut">
              <a:rPr lang="th-TH" smtClean="0"/>
              <a:pPr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AFE79-743D-413E-8BF3-A430E2CE302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vgroup.co.th/wp-content/uploads/2017/03/%E0%B8%9B%E0%B8%B8%E0%B9%8B%E0%B8%A2%E0%B9%83%E0%B8%9A%E0%B9%84%E0%B8%A1%E0%B9%89%E0%B8%AB%E0%B8%A1%E0%B8%B1%E0%B8%81%E0%B9%80%E0%B8%AD%E0%B8%87-B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94657" y="1009196"/>
            <a:ext cx="7772400" cy="1470025"/>
          </a:xfrm>
        </p:spPr>
        <p:txBody>
          <a:bodyPr>
            <a:normAutofit/>
          </a:bodyPr>
          <a:lstStyle/>
          <a:p>
            <a:r>
              <a:rPr lang="th-TH" sz="6000" b="1" dirty="0" smtClean="0"/>
              <a:t>การจัดการความรู้ กองสน.</a:t>
            </a:r>
            <a:r>
              <a:rPr lang="th-TH" sz="6000" b="1" dirty="0" err="1" smtClean="0"/>
              <a:t>ยศ.ทร.</a:t>
            </a:r>
            <a:endParaRPr lang="th-TH" sz="60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49829" y="4256314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Km .62</a:t>
            </a:r>
            <a:endParaRPr lang="th-TH" sz="5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83" y="2542032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68172"/>
              </p:ext>
            </p:extLst>
          </p:nvPr>
        </p:nvGraphicFramePr>
        <p:xfrm>
          <a:off x="1115616" y="188640"/>
          <a:ext cx="6219825" cy="840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3" imgW="5909456" imgH="7971659" progId="Word.Document.12">
                  <p:embed/>
                </p:oleObj>
              </mc:Choice>
              <mc:Fallback>
                <p:oleObj name="Document" r:id="rId3" imgW="5909456" imgH="7971659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88640"/>
                        <a:ext cx="6219825" cy="840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13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/>
              <a:t>ประเด็น</a:t>
            </a:r>
            <a:r>
              <a:rPr lang="th-TH" u="sng" dirty="0">
                <a:solidFill>
                  <a:srgbClr val="C00000"/>
                </a:solidFill>
              </a:rPr>
              <a:t>ปัญหา</a:t>
            </a:r>
            <a:r>
              <a:rPr lang="th-TH" dirty="0">
                <a:solidFill>
                  <a:srgbClr val="C00000"/>
                </a:solidFill>
              </a:rPr>
              <a:t>   การขาดแคลนกำลังพลในการทำความสะอาดห้องน้ำและทางเดินส่วนกลางของ อาคาร สรส.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th-TH" dirty="0"/>
              <a:t>       </a:t>
            </a:r>
            <a:r>
              <a:rPr lang="th-TH" u="sng" dirty="0"/>
              <a:t>สาเหตุ</a:t>
            </a:r>
            <a:r>
              <a:rPr lang="th-TH" dirty="0"/>
              <a:t>      เนื่องจากอัตราพนักงานรักษาสถานที่ และ บริการแต่เดิมใช้ลูกจ้างประจำระดับความรู้เพียงจบการศึกษาภาคบังคับ ซึ่งปัจจุบันทางราชการปิดบรรจุไปแล้ว ส่วนที่ยังเหลืออยู่ให้รอปลดเกษียณและไม่มีการบรรจุใหม่ทดแทน แต่ได้มีการบรรจุ   พนักงานราชการมาทดแทน จากการรับสมัครส่วนใหญ่จะได้บุคคลที่มีความรู้สูงเกินความต้องการของ</a:t>
            </a:r>
            <a:r>
              <a:rPr lang="th-TH" dirty="0" smtClean="0"/>
              <a:t>ตำแหน่งทำ</a:t>
            </a:r>
            <a:r>
              <a:rPr lang="th-TH" dirty="0"/>
              <a:t>ให้ไม่มีใจรักงานด้านบริการและการทำความสะอาด รวมทั้งหน่วย นขต.ยศ.ทร.ต่างๆมักนำไปใช้งานด้านธุรการมากกว่าจึงทำให้งานทำความสะอาดห้องน้ำและทางเดินส่วนกลาง</a:t>
            </a:r>
            <a:endParaRPr lang="en-US" dirty="0"/>
          </a:p>
          <a:p>
            <a:r>
              <a:rPr lang="th-TH" dirty="0"/>
              <a:t>     </a:t>
            </a:r>
            <a:r>
              <a:rPr lang="th-TH" u="sng" dirty="0"/>
              <a:t>การแก้ไข</a:t>
            </a:r>
            <a:r>
              <a:rPr lang="th-TH" dirty="0"/>
              <a:t>      คณะกรรมการจัดการความรู้ กอง สน.ยศ.ทร.เห็นควรว่า ให้มีการจัดจ้างเอกชนในการการทำความสะอาดห้องน้ำและทางเดินส่วนกลางของ อาคาร สรส.ซึ่งในปีงบประมาณ๖๐ ได้ทดลองใช้มาแล้วซึ่งผลการดำเนินการมีความเรียบร้อยและผู้ใช้บริการมีความพึงพอใจต่อการดำเนินการอย่างมาก  ขณะนี้อยู่ในขั้นตอนของบประมาณจาก ทร.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9663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04" y="188640"/>
            <a:ext cx="85705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/>
              <a:t>ประเด็น</a:t>
            </a:r>
            <a:r>
              <a:rPr lang="th-TH" u="sng" dirty="0">
                <a:solidFill>
                  <a:srgbClr val="C00000"/>
                </a:solidFill>
              </a:rPr>
              <a:t>ปัญหา</a:t>
            </a:r>
            <a:r>
              <a:rPr lang="th-TH" dirty="0">
                <a:solidFill>
                  <a:srgbClr val="C00000"/>
                </a:solidFill>
              </a:rPr>
              <a:t>   การกวาดเศษใบไม้รวมทั้งกิ่งไม้ขนาดเล็กมีจำนวนมากต้องใช้เวลาและกำลังพลในการจัดเก็บมาก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th-TH" dirty="0"/>
              <a:t>     </a:t>
            </a:r>
            <a:r>
              <a:rPr lang="th-TH" u="sng" dirty="0"/>
              <a:t>สาเหตุ</a:t>
            </a:r>
            <a:r>
              <a:rPr lang="th-TH" dirty="0"/>
              <a:t>   เนื่องจากมีพื้นที่มาก ปริมาณใบไม้มีมาก ต้องใช้เวลาทำความสะอาดเพื่อให้เกิดความสวยงามเป็นระเบียบเรียบร้อย</a:t>
            </a:r>
            <a:endParaRPr lang="en-US" dirty="0"/>
          </a:p>
          <a:p>
            <a:r>
              <a:rPr lang="th-TH" dirty="0"/>
              <a:t>     </a:t>
            </a:r>
            <a:r>
              <a:rPr lang="th-TH" u="sng" dirty="0"/>
              <a:t>การแก้ไข</a:t>
            </a:r>
            <a:r>
              <a:rPr lang="th-TH" dirty="0"/>
              <a:t> คณะกรรมการจัดการความรู้ กอง สน.ยศ.ทร. เพื่อลดเวลาในการเก็บกวาดและลดปริมาณการใช้แรงงานคน จึงจำเป็นต้องมีการพัฒนาเครื่องมือเครื่องทุ่นแรงในการทำงานมาใช้</a:t>
            </a:r>
            <a:r>
              <a:rPr lang="en-US" dirty="0"/>
              <a:t>   </a:t>
            </a:r>
            <a:r>
              <a:rPr lang="th-TH" dirty="0"/>
              <a:t>จากการประชุมหารือพบว่าสามารถนำอุปกรณ์ที่มีอยู่ในกระซับมาดัดแปลงใช้งานได้ คือเครื่องพ่นฉีดยาฆ่าแมลงปัจจุบันไม่ได้ใช้งาน หลักการทำงานจองเครื่องคือทำงานด้วยเครื่องยนต์ทำให้เกิดการเป่าพ่นน้ำยาฆ่าแมลง สามารถนำหลักการนี้มาใช้ในการเป่าใบไม้ให้มารวมกันเป็นกองและจัดเก็บได้สะดวก จึงได้ทดสอบการใช้งานแล้วปรากฎว่าใช้งานได้ดี ลดเวลาและจำนวนกำลังพลในการทำงานลงได้มาก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694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6662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C00000"/>
                </a:solidFill>
              </a:rPr>
              <a:t>ที่มาและความสำคัญของปัญหา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th-TH" dirty="0"/>
              <a:t>               กรมยุทธศึกษาทหารเรือ ได้ปลูกต้นไม้เรียงรายตามแนวถนนในหน่วย เพื่อให้มีความร่มรื่นและสวยงามให้กับ สถานที่ เป็นการสร้างสิ่งแวดล้อมให้เหมาะสมกับการเป็นสถาบันการศึกษาในแต่ล่ะวันใบไม้จะร่วงหล่นใต้ต้นไม้ </a:t>
            </a:r>
            <a:endParaRPr lang="th-TH" dirty="0" smtClean="0"/>
          </a:p>
          <a:p>
            <a:r>
              <a:rPr lang="th-TH" dirty="0" smtClean="0"/>
              <a:t>เศษ</a:t>
            </a:r>
            <a:r>
              <a:rPr lang="th-TH" dirty="0"/>
              <a:t>ใบไม้รวมทั้งกิ่งไม้ขนาดเล็กจะสะสมบริเวณขอบริมถนนเป็นจำนวน</a:t>
            </a:r>
            <a:r>
              <a:rPr lang="th-TH" dirty="0" smtClean="0"/>
              <a:t>มาก</a:t>
            </a:r>
          </a:p>
          <a:p>
            <a:r>
              <a:rPr lang="th-TH" dirty="0" smtClean="0"/>
              <a:t> </a:t>
            </a:r>
            <a:r>
              <a:rPr lang="th-TH" dirty="0"/>
              <a:t>ซึ่งจำเป็นต้องใช้แรงงานคนหลายคนในการเก็บกวาดเศษใบไม้ กิ่งไม้เหล่านี้เป็นประจำ การกวาดวัสดุซึ่งได้แก่ใบไม้กิ่งไม้ขนาดเล็ก ที่อยู่บนพื้นถนน และขอบถนน เป็นการทำความสะอาดเพื่อให้เกิดความสวยงามเป็นระเบียบเรียบร้อย</a:t>
            </a:r>
          </a:p>
        </p:txBody>
      </p:sp>
    </p:spTree>
    <p:extLst>
      <p:ext uri="{BB962C8B-B14F-4D97-AF65-F5344CB8AC3E}">
        <p14:creationId xmlns:p14="http://schemas.microsoft.com/office/powerpoint/2010/main" val="34676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5555620507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4" y="40369"/>
            <a:ext cx="3276834" cy="247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20190425_0859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88554"/>
            <a:ext cx="2600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51920" y="776385"/>
            <a:ext cx="3969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เดิมใช้ไม้กวาดใช้เวลาและกำลังพลมาก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1920" y="55365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ใช้เครื่องพ่นเปาใบไม้ให้รวมเป็นกองได้รวดเร็ว</a:t>
            </a:r>
          </a:p>
        </p:txBody>
      </p:sp>
      <p:pic>
        <p:nvPicPr>
          <p:cNvPr id="7172" name="Picture 4" descr="ใบไม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3" y="3717032"/>
            <a:ext cx="2466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4200"/>
            <a:ext cx="42672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2954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84076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6976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9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u="sng" dirty="0" smtClean="0">
                <a:solidFill>
                  <a:schemeClr val="accent6">
                    <a:lumMod val="50000"/>
                  </a:schemeClr>
                </a:solidFill>
              </a:rPr>
              <a:t>แนวคิดเพิ่ม</a:t>
            </a:r>
            <a:endParaRPr lang="th-TH" sz="32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68451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00B050"/>
                </a:solidFill>
              </a:rPr>
              <a:t>หาวิธีการในการจัดเก็บใบไม้เพิ่มเติมให้สะดวกและรวดเร็ว</a:t>
            </a:r>
          </a:p>
          <a:p>
            <a:r>
              <a:rPr lang="th-TH" dirty="0"/>
              <a:t> </a:t>
            </a:r>
            <a:r>
              <a:rPr lang="th-TH" dirty="0" smtClean="0"/>
              <a:t> - หาแนวทางสร้าง นวัตกรรมเครื่องกวาดเก็บใบไม้</a:t>
            </a:r>
          </a:p>
          <a:p>
            <a:pPr marL="457200" indent="-457200">
              <a:buFontTx/>
              <a:buChar char="-"/>
            </a:pPr>
            <a:endParaRPr lang="th-TH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.</a:t>
            </a:r>
            <a:r>
              <a:rPr lang="th-TH" b="1" dirty="0" smtClean="0">
                <a:solidFill>
                  <a:srgbClr val="0070C0"/>
                </a:solidFill>
              </a:rPr>
              <a:t>จัดทำประโยชน์จากเศษใบไม้และวัสดุ</a:t>
            </a:r>
          </a:p>
          <a:p>
            <a:pPr marL="457200" indent="-457200">
              <a:buFontTx/>
              <a:buChar char="-"/>
            </a:pPr>
            <a:r>
              <a:rPr lang="th-TH" dirty="0" smtClean="0"/>
              <a:t>นำเศษใบไม้ใบจัดทำปุ๋ยเพื่อใช้ในการดุแลต้นไม้ของหน่วย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69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DSCN3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548680"/>
            <a:ext cx="2451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ประชุมหาแนวทาง</a:t>
            </a:r>
            <a:r>
              <a:rPr lang="en-US" dirty="0" smtClean="0"/>
              <a:t>KM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งานดูแลต้นไม้\1435421585-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8541" y="332656"/>
            <a:ext cx="872135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48680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แนวคิดจัดทำรถเก็บใบไม้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งานดูแลต้นไม้\p0187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93" y="708194"/>
            <a:ext cx="6494976" cy="47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งานดูแลต้นไม้\รถเข็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632171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svgroup.co.th/wp-content/uploads/2017/03/%E0%B8%9B%E0%B8%B8%E0%B9%8B%E0%B8%A2%E0%B8%AB%E0%B8%A1%E0%B8%B1%E0%B8%81%E0%B9%83%E0%B8%9A%E0%B9%84%E0%B8%A1%E0%B9%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69674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1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44371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h-TH" dirty="0"/>
              <a:t>เศษใบไม้แห้ง </a:t>
            </a:r>
            <a:r>
              <a:rPr lang="en-US" dirty="0"/>
              <a:t>100 </a:t>
            </a:r>
            <a:r>
              <a:rPr lang="th-TH" dirty="0"/>
              <a:t>ส่วน</a:t>
            </a:r>
            <a:endParaRPr lang="en-US" dirty="0"/>
          </a:p>
          <a:p>
            <a:pPr lvl="0"/>
            <a:r>
              <a:rPr lang="th-TH" dirty="0"/>
              <a:t>ปุ๋ยคอก </a:t>
            </a:r>
            <a:r>
              <a:rPr lang="en-US" dirty="0"/>
              <a:t>10  </a:t>
            </a:r>
            <a:r>
              <a:rPr lang="th-TH" dirty="0"/>
              <a:t>ส่วน</a:t>
            </a:r>
            <a:endParaRPr lang="en-US" dirty="0"/>
          </a:p>
          <a:p>
            <a:pPr lvl="0"/>
            <a:r>
              <a:rPr lang="th-TH" dirty="0"/>
              <a:t>ปุ๋ยเคมีสูตร </a:t>
            </a:r>
            <a:r>
              <a:rPr lang="en-US" dirty="0"/>
              <a:t>15-15-15  1  </a:t>
            </a:r>
            <a:r>
              <a:rPr lang="th-TH" dirty="0"/>
              <a:t>ส่วน</a:t>
            </a:r>
            <a:endParaRPr lang="en-US" dirty="0"/>
          </a:p>
        </p:txBody>
      </p:sp>
      <p:pic>
        <p:nvPicPr>
          <p:cNvPr id="3" name="Picture 2" descr="https://www.svgroup.co.th/wp-content/uploads/2017/03/%E0%B8%9B%E0%B8%B8%E0%B9%8B%E0%B8%A2%E0%B9%83%E0%B8%9A%E0%B9%84%E0%B8%A1%E0%B9%89%E0%B8%AB%E0%B8%A1%E0%B8%B1%E0%B8%81%E0%B9%80%E0%B8%AD%E0%B8%87-B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10445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11760" y="679998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แนวคิดเพิ่ม เอาวัสดุ</a:t>
            </a:r>
            <a:r>
              <a:rPr lang="th-TH" b="1" dirty="0" smtClean="0"/>
              <a:t>ทำ</a:t>
            </a:r>
            <a:r>
              <a:rPr lang="th-TH" b="1" dirty="0" smtClean="0"/>
              <a:t>ปุ๋ยจากเศษใบไ</a:t>
            </a:r>
            <a:r>
              <a:rPr lang="th-TH" dirty="0" smtClean="0"/>
              <a:t>ม้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15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19" y="1484784"/>
            <a:ext cx="52068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จบการนำเสนอ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40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09462"/>
            <a:ext cx="8154998" cy="4588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677821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ชี้แจงและขอความร่วมมือกำลังพลของหน่วย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76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" y="-17512"/>
            <a:ext cx="914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857356" y="1860536"/>
            <a:ext cx="4714908" cy="106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การจัดการความรู้ของ กอง สน.ยศ.ทร.ประจำปี ๒๕๖๒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2500298" y="3429000"/>
            <a:ext cx="5381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วิธีปฏิบัติที่เป็นเลิศ </a:t>
            </a:r>
            <a:r>
              <a:rPr kumimoji="0" lang="en-AU" sz="1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Best Practice</a:t>
            </a:r>
            <a:endParaRPr kumimoji="0" lang="en-A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270462" y="2928934"/>
            <a:ext cx="5888696" cy="18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cs typeface="+mj-cs"/>
              </a:rPr>
              <a:t>กระบวนการเพิ่มประสิทธิภาพการดูแลสถานที่และภูมิทัศน์</a:t>
            </a:r>
            <a:endParaRPr lang="en-US" dirty="0" smtClean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66" y="357166"/>
            <a:ext cx="1414460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27584" y="126876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dirty="0" smtClean="0"/>
              <a:t>             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539552" y="62068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กอง</a:t>
            </a:r>
            <a:r>
              <a:rPr lang="th-TH" b="1" dirty="0"/>
              <a:t> </a:t>
            </a:r>
            <a:r>
              <a:rPr lang="en-US" b="1" dirty="0" err="1"/>
              <a:t>สน.ยศ.ทร.เป็น</a:t>
            </a:r>
            <a:r>
              <a:rPr lang="en-US" b="1" dirty="0" err="1" smtClean="0"/>
              <a:t>หนึ่</a:t>
            </a:r>
            <a:r>
              <a:rPr lang="th-TH" b="1" dirty="0" smtClean="0"/>
              <a:t>งของก</a:t>
            </a:r>
            <a:r>
              <a:rPr lang="en-US" b="1" dirty="0" err="1" smtClean="0"/>
              <a:t>ระบวนการ</a:t>
            </a:r>
            <a:r>
              <a:rPr lang="en-US" dirty="0" err="1" smtClean="0"/>
              <a:t>ที่</a:t>
            </a:r>
            <a:r>
              <a:rPr lang="en-US" b="1" dirty="0" err="1"/>
              <a:t>ให้การ</a:t>
            </a:r>
            <a:r>
              <a:rPr lang="en-US" b="1" dirty="0" err="1" smtClean="0"/>
              <a:t>สนับสนุน</a:t>
            </a:r>
            <a:r>
              <a:rPr lang="th-TH" b="1" dirty="0" smtClean="0"/>
              <a:t>และบริการ </a:t>
            </a:r>
          </a:p>
          <a:p>
            <a:r>
              <a:rPr lang="th-TH" b="1" dirty="0" smtClean="0"/>
              <a:t>   </a:t>
            </a:r>
          </a:p>
          <a:p>
            <a:r>
              <a:rPr lang="th-TH" b="1" dirty="0"/>
              <a:t> </a:t>
            </a:r>
            <a:r>
              <a:rPr lang="th-TH" b="1" dirty="0" smtClean="0"/>
              <a:t>     เพื่อ</a:t>
            </a:r>
            <a:r>
              <a:rPr lang="th-TH" b="1" dirty="0"/>
              <a:t>สนับสนุน</a:t>
            </a:r>
            <a:r>
              <a:rPr lang="en-US" b="1" dirty="0" err="1"/>
              <a:t>การเรียน</a:t>
            </a:r>
            <a:r>
              <a:rPr lang="th-TH" b="1" dirty="0"/>
              <a:t>การสอนของหลักสูตรต่างๆในเรื่องอาคาร</a:t>
            </a:r>
            <a:r>
              <a:rPr lang="th-TH" b="1" dirty="0" smtClean="0"/>
              <a:t>สถานที่ภูมิ</a:t>
            </a:r>
            <a:r>
              <a:rPr lang="th-TH" b="1" dirty="0"/>
              <a:t>ทัศน์ให้มีการ</a:t>
            </a:r>
            <a:r>
              <a:rPr lang="th-TH" b="1" dirty="0" smtClean="0"/>
              <a:t>ดูแล พัฒนา</a:t>
            </a:r>
            <a:r>
              <a:rPr lang="th-TH" b="1" dirty="0"/>
              <a:t>อาคาร</a:t>
            </a:r>
            <a:r>
              <a:rPr lang="th-TH" b="1" dirty="0" smtClean="0"/>
              <a:t>สถานที่ และสภาพแวดล้อมให้เหมาะสมเอื้อต่อบรรยากาศของการศึกษา ของ  ยศ.ทร. </a:t>
            </a:r>
          </a:p>
          <a:p>
            <a:r>
              <a:rPr lang="th-TH" b="1" dirty="0" smtClean="0"/>
              <a:t> </a:t>
            </a:r>
            <a:r>
              <a:rPr lang="th-TH" b="1" dirty="0"/>
              <a:t>กองสนับสนุนโดยหมวดโยธา แผนกโยธาไฟฟ้าและเครื่องกลได้จัดทำคู่มือการให้บริการงานจัดสถานที่และปรับภูมิทัศน์เพื่อให้ผู้รับบริการ ได้ทราบถึงขอบเขต และขั้นตอนของการให้บริการ เพื่อที่จะได้นำคู่มือนี้ยึดเป็นหลักปฏิบัติใช้ภายในกรมยุทธศึกษาทหารเรือ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07704" y="260648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                                  </a:t>
            </a:r>
            <a:endParaRPr lang="th-TH" sz="2400" dirty="0"/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4" name="Group 30344"/>
          <p:cNvGrpSpPr>
            <a:grpSpLocks/>
          </p:cNvGrpSpPr>
          <p:nvPr/>
        </p:nvGrpSpPr>
        <p:grpSpPr bwMode="auto">
          <a:xfrm>
            <a:off x="1619672" y="-250217"/>
            <a:ext cx="6685657" cy="7353804"/>
            <a:chOff x="0" y="0"/>
            <a:chExt cx="70363" cy="78397"/>
          </a:xfrm>
        </p:grpSpPr>
        <p:sp>
          <p:nvSpPr>
            <p:cNvPr id="5" name="Rectangle 2492"/>
            <p:cNvSpPr>
              <a:spLocks noChangeArrowheads="1"/>
            </p:cNvSpPr>
            <p:nvPr/>
          </p:nvSpPr>
          <p:spPr bwMode="auto">
            <a:xfrm>
              <a:off x="4803" y="5393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6" name="Rectangle 2493"/>
            <p:cNvSpPr>
              <a:spLocks noChangeArrowheads="1"/>
            </p:cNvSpPr>
            <p:nvPr/>
          </p:nvSpPr>
          <p:spPr bwMode="auto">
            <a:xfrm>
              <a:off x="4803" y="8620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7" name="Rectangle 2494"/>
            <p:cNvSpPr>
              <a:spLocks noChangeArrowheads="1"/>
            </p:cNvSpPr>
            <p:nvPr/>
          </p:nvSpPr>
          <p:spPr bwMode="auto">
            <a:xfrm>
              <a:off x="4803" y="11846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8" name="Rectangle 2495"/>
            <p:cNvSpPr>
              <a:spLocks noChangeArrowheads="1"/>
            </p:cNvSpPr>
            <p:nvPr/>
          </p:nvSpPr>
          <p:spPr bwMode="auto">
            <a:xfrm>
              <a:off x="4803" y="15097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9" name="Rectangle 2496"/>
            <p:cNvSpPr>
              <a:spLocks noChangeArrowheads="1"/>
            </p:cNvSpPr>
            <p:nvPr/>
          </p:nvSpPr>
          <p:spPr bwMode="auto">
            <a:xfrm>
              <a:off x="4803" y="18326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" name="Rectangle 2497"/>
            <p:cNvSpPr>
              <a:spLocks noChangeArrowheads="1"/>
            </p:cNvSpPr>
            <p:nvPr/>
          </p:nvSpPr>
          <p:spPr bwMode="auto">
            <a:xfrm>
              <a:off x="4803" y="21551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1" name="Rectangle 2498"/>
            <p:cNvSpPr>
              <a:spLocks noChangeArrowheads="1"/>
            </p:cNvSpPr>
            <p:nvPr/>
          </p:nvSpPr>
          <p:spPr bwMode="auto">
            <a:xfrm>
              <a:off x="4803" y="24777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2" name="Rectangle 2499"/>
            <p:cNvSpPr>
              <a:spLocks noChangeArrowheads="1"/>
            </p:cNvSpPr>
            <p:nvPr/>
          </p:nvSpPr>
          <p:spPr bwMode="auto">
            <a:xfrm>
              <a:off x="4803" y="28003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3" name="Rectangle 2500"/>
            <p:cNvSpPr>
              <a:spLocks noChangeArrowheads="1"/>
            </p:cNvSpPr>
            <p:nvPr/>
          </p:nvSpPr>
          <p:spPr bwMode="auto">
            <a:xfrm>
              <a:off x="4803" y="31258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4" name="Rectangle 2501"/>
            <p:cNvSpPr>
              <a:spLocks noChangeArrowheads="1"/>
            </p:cNvSpPr>
            <p:nvPr/>
          </p:nvSpPr>
          <p:spPr bwMode="auto">
            <a:xfrm>
              <a:off x="4803" y="34484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5" name="Rectangle 2502"/>
            <p:cNvSpPr>
              <a:spLocks noChangeArrowheads="1"/>
            </p:cNvSpPr>
            <p:nvPr/>
          </p:nvSpPr>
          <p:spPr bwMode="auto">
            <a:xfrm>
              <a:off x="4803" y="37710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6" name="Rectangle 2503"/>
            <p:cNvSpPr>
              <a:spLocks noChangeArrowheads="1"/>
            </p:cNvSpPr>
            <p:nvPr/>
          </p:nvSpPr>
          <p:spPr bwMode="auto">
            <a:xfrm>
              <a:off x="4803" y="40935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" name="Rectangle 2504"/>
            <p:cNvSpPr>
              <a:spLocks noChangeArrowheads="1"/>
            </p:cNvSpPr>
            <p:nvPr/>
          </p:nvSpPr>
          <p:spPr bwMode="auto">
            <a:xfrm>
              <a:off x="4803" y="44187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8" name="Rectangle 2505"/>
            <p:cNvSpPr>
              <a:spLocks noChangeArrowheads="1"/>
            </p:cNvSpPr>
            <p:nvPr/>
          </p:nvSpPr>
          <p:spPr bwMode="auto">
            <a:xfrm>
              <a:off x="4803" y="47415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9" name="Rectangle 2506"/>
            <p:cNvSpPr>
              <a:spLocks noChangeArrowheads="1"/>
            </p:cNvSpPr>
            <p:nvPr/>
          </p:nvSpPr>
          <p:spPr bwMode="auto">
            <a:xfrm>
              <a:off x="4803" y="50641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0" name="Rectangle 2507"/>
            <p:cNvSpPr>
              <a:spLocks noChangeArrowheads="1"/>
            </p:cNvSpPr>
            <p:nvPr/>
          </p:nvSpPr>
          <p:spPr bwMode="auto">
            <a:xfrm>
              <a:off x="4803" y="53867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1" name="Rectangle 2508"/>
            <p:cNvSpPr>
              <a:spLocks noChangeArrowheads="1"/>
            </p:cNvSpPr>
            <p:nvPr/>
          </p:nvSpPr>
          <p:spPr bwMode="auto">
            <a:xfrm>
              <a:off x="4803" y="57092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2" name="Rectangle 2509"/>
            <p:cNvSpPr>
              <a:spLocks noChangeArrowheads="1"/>
            </p:cNvSpPr>
            <p:nvPr/>
          </p:nvSpPr>
          <p:spPr bwMode="auto">
            <a:xfrm>
              <a:off x="4803" y="60347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3" name="Rectangle 2510"/>
            <p:cNvSpPr>
              <a:spLocks noChangeArrowheads="1"/>
            </p:cNvSpPr>
            <p:nvPr/>
          </p:nvSpPr>
          <p:spPr bwMode="auto">
            <a:xfrm>
              <a:off x="4803" y="63573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4" name="Rectangle 2511"/>
            <p:cNvSpPr>
              <a:spLocks noChangeArrowheads="1"/>
            </p:cNvSpPr>
            <p:nvPr/>
          </p:nvSpPr>
          <p:spPr bwMode="auto">
            <a:xfrm>
              <a:off x="4803" y="66798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5" name="Rectangle 2512"/>
            <p:cNvSpPr>
              <a:spLocks noChangeArrowheads="1"/>
            </p:cNvSpPr>
            <p:nvPr/>
          </p:nvSpPr>
          <p:spPr bwMode="auto">
            <a:xfrm>
              <a:off x="4803" y="70025"/>
              <a:ext cx="42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6" name="Rectangle 2513"/>
            <p:cNvSpPr>
              <a:spLocks noChangeArrowheads="1"/>
            </p:cNvSpPr>
            <p:nvPr/>
          </p:nvSpPr>
          <p:spPr bwMode="auto">
            <a:xfrm>
              <a:off x="4803" y="73249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7" name="Rectangle 2514"/>
            <p:cNvSpPr>
              <a:spLocks noChangeArrowheads="1"/>
            </p:cNvSpPr>
            <p:nvPr/>
          </p:nvSpPr>
          <p:spPr bwMode="auto">
            <a:xfrm>
              <a:off x="4803" y="76504"/>
              <a:ext cx="420" cy="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pic>
          <p:nvPicPr>
            <p:cNvPr id="2520" name="Picture 25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3"/>
              <a:ext cx="70363" cy="77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567"/>
            <p:cNvSpPr>
              <a:spLocks noChangeArrowheads="1"/>
            </p:cNvSpPr>
            <p:nvPr/>
          </p:nvSpPr>
          <p:spPr bwMode="auto">
            <a:xfrm>
              <a:off x="54857" y="0"/>
              <a:ext cx="1365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๓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9" name="Rectangle 2568"/>
            <p:cNvSpPr>
              <a:spLocks noChangeArrowheads="1"/>
            </p:cNvSpPr>
            <p:nvPr/>
          </p:nvSpPr>
          <p:spPr bwMode="auto">
            <a:xfrm>
              <a:off x="55873" y="0"/>
              <a:ext cx="657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" name="Shape 37719"/>
            <p:cNvSpPr>
              <a:spLocks/>
            </p:cNvSpPr>
            <p:nvPr/>
          </p:nvSpPr>
          <p:spPr bwMode="auto">
            <a:xfrm>
              <a:off x="19792" y="29610"/>
              <a:ext cx="32652" cy="3702"/>
            </a:xfrm>
            <a:custGeom>
              <a:avLst/>
              <a:gdLst>
                <a:gd name="T0" fmla="*/ 0 w 3265171"/>
                <a:gd name="T1" fmla="*/ 0 h 370205"/>
                <a:gd name="T2" fmla="*/ 3265171 w 3265171"/>
                <a:gd name="T3" fmla="*/ 0 h 370205"/>
                <a:gd name="T4" fmla="*/ 3265171 w 3265171"/>
                <a:gd name="T5" fmla="*/ 370205 h 370205"/>
                <a:gd name="T6" fmla="*/ 0 w 3265171"/>
                <a:gd name="T7" fmla="*/ 370205 h 370205"/>
                <a:gd name="T8" fmla="*/ 0 w 3265171"/>
                <a:gd name="T9" fmla="*/ 0 h 370205"/>
                <a:gd name="T10" fmla="*/ 0 w 3265171"/>
                <a:gd name="T11" fmla="*/ 0 h 370205"/>
                <a:gd name="T12" fmla="*/ 3265171 w 3265171"/>
                <a:gd name="T13" fmla="*/ 370205 h 370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265171" h="370205">
                  <a:moveTo>
                    <a:pt x="0" y="0"/>
                  </a:moveTo>
                  <a:lnTo>
                    <a:pt x="3265171" y="0"/>
                  </a:lnTo>
                  <a:lnTo>
                    <a:pt x="3265171" y="370205"/>
                  </a:lnTo>
                  <a:lnTo>
                    <a:pt x="0" y="370205"/>
                  </a:lnTo>
                  <a:lnTo>
                    <a:pt x="0" y="0"/>
                  </a:lnTo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Rectangle 2570"/>
            <p:cNvSpPr>
              <a:spLocks noChangeArrowheads="1"/>
            </p:cNvSpPr>
            <p:nvPr/>
          </p:nvSpPr>
          <p:spPr bwMode="auto">
            <a:xfrm>
              <a:off x="22844" y="30006"/>
              <a:ext cx="1387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๒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496" name="Rectangle 2571"/>
            <p:cNvSpPr>
              <a:spLocks noChangeArrowheads="1"/>
            </p:cNvSpPr>
            <p:nvPr/>
          </p:nvSpPr>
          <p:spPr bwMode="auto">
            <a:xfrm>
              <a:off x="23884" y="30006"/>
              <a:ext cx="523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.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497" name="Rectangle 2572"/>
            <p:cNvSpPr>
              <a:spLocks noChangeArrowheads="1"/>
            </p:cNvSpPr>
            <p:nvPr/>
          </p:nvSpPr>
          <p:spPr bwMode="auto">
            <a:xfrm>
              <a:off x="24265" y="30006"/>
              <a:ext cx="2073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498" name="Rectangle 2573"/>
            <p:cNvSpPr>
              <a:spLocks noChangeArrowheads="1"/>
            </p:cNvSpPr>
            <p:nvPr/>
          </p:nvSpPr>
          <p:spPr bwMode="auto">
            <a:xfrm>
              <a:off x="25816" y="30006"/>
              <a:ext cx="32538" cy="6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๒.๒การบริการและสนับสนุนทางการศึกษา</a:t>
              </a:r>
              <a:endParaRPr kumimoji="0" lang="en-US" altLang="th-TH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499" name="Rectangle 2574"/>
            <p:cNvSpPr>
              <a:spLocks noChangeArrowheads="1"/>
            </p:cNvSpPr>
            <p:nvPr/>
          </p:nvSpPr>
          <p:spPr bwMode="auto">
            <a:xfrm>
              <a:off x="49394" y="30006"/>
              <a:ext cx="687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 </a:t>
              </a:r>
              <a:endParaRPr kumimoji="0" lang="th-TH" alt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2500" name="Shape 2575"/>
            <p:cNvSpPr>
              <a:spLocks/>
            </p:cNvSpPr>
            <p:nvPr/>
          </p:nvSpPr>
          <p:spPr bwMode="auto">
            <a:xfrm>
              <a:off x="11112" y="26866"/>
              <a:ext cx="49752" cy="8598"/>
            </a:xfrm>
            <a:custGeom>
              <a:avLst/>
              <a:gdLst>
                <a:gd name="T0" fmla="*/ 2487676 w 4975225"/>
                <a:gd name="T1" fmla="*/ 230886 h 859790"/>
                <a:gd name="T2" fmla="*/ 1923796 w 4975225"/>
                <a:gd name="T3" fmla="*/ 91313 h 859790"/>
                <a:gd name="T4" fmla="*/ 1684147 w 4975225"/>
                <a:gd name="T5" fmla="*/ 251587 h 859790"/>
                <a:gd name="T6" fmla="*/ 85217 w 4975225"/>
                <a:gd name="T7" fmla="*/ 91313 h 859790"/>
                <a:gd name="T8" fmla="*/ 1065784 w 4975225"/>
                <a:gd name="T9" fmla="*/ 303149 h 859790"/>
                <a:gd name="T10" fmla="*/ 0 w 4975225"/>
                <a:gd name="T11" fmla="*/ 342900 h 859790"/>
                <a:gd name="T12" fmla="*/ 857250 w 4975225"/>
                <a:gd name="T13" fmla="*/ 468757 h 859790"/>
                <a:gd name="T14" fmla="*/ 31115 w 4975225"/>
                <a:gd name="T15" fmla="*/ 580644 h 859790"/>
                <a:gd name="T16" fmla="*/ 1305306 w 4975225"/>
                <a:gd name="T17" fmla="*/ 554736 h 859790"/>
                <a:gd name="T18" fmla="*/ 1096899 w 4975225"/>
                <a:gd name="T19" fmla="*/ 701294 h 859790"/>
                <a:gd name="T20" fmla="*/ 1776984 w 4975225"/>
                <a:gd name="T21" fmla="*/ 622046 h 859790"/>
                <a:gd name="T22" fmla="*/ 1954403 w 4975225"/>
                <a:gd name="T23" fmla="*/ 859790 h 859790"/>
                <a:gd name="T24" fmla="*/ 2425827 w 4975225"/>
                <a:gd name="T25" fmla="*/ 594487 h 859790"/>
                <a:gd name="T26" fmla="*/ 3051302 w 4975225"/>
                <a:gd name="T27" fmla="*/ 785622 h 859790"/>
                <a:gd name="T28" fmla="*/ 3229229 w 4975225"/>
                <a:gd name="T29" fmla="*/ 575437 h 859790"/>
                <a:gd name="T30" fmla="*/ 4179443 w 4975225"/>
                <a:gd name="T31" fmla="*/ 720217 h 859790"/>
                <a:gd name="T32" fmla="*/ 3878199 w 4975225"/>
                <a:gd name="T33" fmla="*/ 515112 h 859790"/>
                <a:gd name="T34" fmla="*/ 4975225 w 4975225"/>
                <a:gd name="T35" fmla="*/ 528955 h 859790"/>
                <a:gd name="T36" fmla="*/ 4055491 w 4975225"/>
                <a:gd name="T37" fmla="*/ 416941 h 859790"/>
                <a:gd name="T38" fmla="*/ 4859401 w 4975225"/>
                <a:gd name="T39" fmla="*/ 323850 h 859790"/>
                <a:gd name="T40" fmla="*/ 3847084 w 4975225"/>
                <a:gd name="T41" fmla="*/ 291211 h 859790"/>
                <a:gd name="T42" fmla="*/ 4233545 w 4975225"/>
                <a:gd name="T43" fmla="*/ 177419 h 859790"/>
                <a:gd name="T44" fmla="*/ 3260345 w 4975225"/>
                <a:gd name="T45" fmla="*/ 211963 h 859790"/>
                <a:gd name="T46" fmla="*/ 3344926 w 4975225"/>
                <a:gd name="T47" fmla="*/ 0 h 859790"/>
                <a:gd name="T48" fmla="*/ 2487676 w 4975225"/>
                <a:gd name="T49" fmla="*/ 230886 h 859790"/>
                <a:gd name="T50" fmla="*/ 0 w 4975225"/>
                <a:gd name="T51" fmla="*/ 0 h 859790"/>
                <a:gd name="T52" fmla="*/ 4975225 w 4975225"/>
                <a:gd name="T53" fmla="*/ 859790 h 859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4975225" h="859790">
                  <a:moveTo>
                    <a:pt x="2487676" y="230886"/>
                  </a:moveTo>
                  <a:lnTo>
                    <a:pt x="1923796" y="91313"/>
                  </a:lnTo>
                  <a:lnTo>
                    <a:pt x="1684147" y="251587"/>
                  </a:lnTo>
                  <a:lnTo>
                    <a:pt x="85217" y="91313"/>
                  </a:lnTo>
                  <a:lnTo>
                    <a:pt x="1065784" y="303149"/>
                  </a:lnTo>
                  <a:lnTo>
                    <a:pt x="0" y="342900"/>
                  </a:lnTo>
                  <a:lnTo>
                    <a:pt x="857250" y="468757"/>
                  </a:lnTo>
                  <a:lnTo>
                    <a:pt x="31115" y="580644"/>
                  </a:lnTo>
                  <a:lnTo>
                    <a:pt x="1305306" y="554736"/>
                  </a:lnTo>
                  <a:lnTo>
                    <a:pt x="1096899" y="701294"/>
                  </a:lnTo>
                  <a:lnTo>
                    <a:pt x="1776984" y="622046"/>
                  </a:lnTo>
                  <a:lnTo>
                    <a:pt x="1954403" y="859790"/>
                  </a:lnTo>
                  <a:lnTo>
                    <a:pt x="2425827" y="594487"/>
                  </a:lnTo>
                  <a:lnTo>
                    <a:pt x="3051302" y="785622"/>
                  </a:lnTo>
                  <a:lnTo>
                    <a:pt x="3229229" y="575437"/>
                  </a:lnTo>
                  <a:lnTo>
                    <a:pt x="4179443" y="720217"/>
                  </a:lnTo>
                  <a:lnTo>
                    <a:pt x="3878199" y="515112"/>
                  </a:lnTo>
                  <a:lnTo>
                    <a:pt x="4975225" y="528955"/>
                  </a:lnTo>
                  <a:lnTo>
                    <a:pt x="4055491" y="416941"/>
                  </a:lnTo>
                  <a:lnTo>
                    <a:pt x="4859401" y="323850"/>
                  </a:lnTo>
                  <a:lnTo>
                    <a:pt x="3847084" y="291211"/>
                  </a:lnTo>
                  <a:lnTo>
                    <a:pt x="4233545" y="177419"/>
                  </a:lnTo>
                  <a:lnTo>
                    <a:pt x="3260345" y="211963"/>
                  </a:lnTo>
                  <a:lnTo>
                    <a:pt x="3344926" y="0"/>
                  </a:lnTo>
                  <a:lnTo>
                    <a:pt x="2487676" y="230886"/>
                  </a:lnTo>
                  <a:close/>
                </a:path>
              </a:pathLst>
            </a:custGeom>
            <a:noFill/>
            <a:ln w="28575" cap="rnd">
              <a:solidFill>
                <a:srgbClr val="FFFF00"/>
              </a:solidFill>
              <a:miter lim="127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pic>
          <p:nvPicPr>
            <p:cNvPr id="2577" name="Picture 25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" y="58762"/>
              <a:ext cx="12116" cy="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97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797511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กระบวนการรักษาสถานที่และดูแลภูมิทัศน์ของ กอง สน.</a:t>
            </a:r>
            <a:r>
              <a:rPr lang="th-TH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ยศ.ทร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th-TH" dirty="0" smtClean="0"/>
              <a:t>ประกอบด้วย </a:t>
            </a:r>
            <a:r>
              <a:rPr lang="th-TH" dirty="0"/>
              <a:t>งานภายในอาคารและภายนอกอาคาร ดังนี้</a:t>
            </a:r>
            <a:endParaRPr lang="en-US" dirty="0"/>
          </a:p>
          <a:p>
            <a:r>
              <a:rPr lang="th-TH" dirty="0"/>
              <a:t>       - งานภายในอาคาร ได้แก่ดูแลรักษาความสะอาด งานจัดสถานที่เพื่อประกอบพิธี หรือ ห้องประชุม การบรรยายพิเศษ</a:t>
            </a:r>
            <a:endParaRPr lang="en-US" dirty="0"/>
          </a:p>
          <a:p>
            <a:r>
              <a:rPr lang="th-TH" dirty="0"/>
              <a:t>       -  งานภายนอกอาคาร ได้แก่  งานดูแลรักษาภูมิทัศน์สนามหญ้า สวนหย่อม และต้นไม้</a:t>
            </a:r>
            <a:endParaRPr lang="en-US" dirty="0"/>
          </a:p>
          <a:p>
            <a:r>
              <a:rPr lang="th-TH" u="sng" dirty="0"/>
              <a:t>ขอบเขตการดำเนินการ</a:t>
            </a:r>
            <a:r>
              <a:rPr lang="th-TH" dirty="0"/>
              <a:t>   ในที่นี้จะกล่าวถึงการ งานดูแลรักษาความสะอาด และ งานดูแลสวนและภูมิทัศน์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escription: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14499"/>
            <a:ext cx="5765792" cy="416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48680"/>
            <a:ext cx="364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u="sng" dirty="0"/>
              <a:t>ขั้นตอนการแก้ปัญหา  4 ขั้นตอน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834</Words>
  <Application>Microsoft Office PowerPoint</Application>
  <PresentationFormat>On-screen Show (4:3)</PresentationFormat>
  <Paragraphs>75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ชุดรูปแบบของ Office</vt:lpstr>
      <vt:lpstr>Document</vt:lpstr>
      <vt:lpstr>การจัดการความรู้ กองสน.ยศ.ทร.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การจัดการความรู้ กองสน.ยศ.ทร.</dc:title>
  <dc:creator>ADMIN</dc:creator>
  <cp:lastModifiedBy>ACER</cp:lastModifiedBy>
  <cp:revision>29</cp:revision>
  <dcterms:created xsi:type="dcterms:W3CDTF">2001-12-31T17:24:52Z</dcterms:created>
  <dcterms:modified xsi:type="dcterms:W3CDTF">2019-05-30T07:08:11Z</dcterms:modified>
</cp:coreProperties>
</file>