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7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C8F"/>
    <a:srgbClr val="018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96953"/>
            <a:ext cx="6910536" cy="1224136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887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54260-5D6E-4BE2-A999-70E183BD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F520DAA3-D81A-4856-A7E5-3BDF697C0F83}" type="datetimeFigureOut">
              <a:rPr lang="en-AU"/>
              <a:pPr>
                <a:defRPr/>
              </a:pPr>
              <a:t>13/04/2020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ACCF-1847-41D9-9948-4B24C669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8EFE-30C9-4F28-898E-FCD64A5E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03E66C0D-6CDE-453E-849B-806C41F8B6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64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E09CC-B633-47F7-A3C3-4DEA0894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160FAFCA-7F71-4A8B-BBE4-E272F40D2AAF}" type="datetimeFigureOut">
              <a:rPr lang="en-AU"/>
              <a:pPr>
                <a:defRPr/>
              </a:pPr>
              <a:t>13/04/2020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B22-8599-4B6F-900E-7AAE5D56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564DD-C091-4A04-805C-20FF71AD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9FA81BEB-7F10-4884-B54B-F6FF3E406E4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096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22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9AD6-A75E-4DE2-B76C-D1D74360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497010AE-EABB-4286-B4BB-4BD1029B4B16}" type="datetimeFigureOut">
              <a:rPr lang="en-AU"/>
              <a:pPr>
                <a:defRPr/>
              </a:pPr>
              <a:t>13/04/2020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2075F-543A-4F18-9AF4-2A346DF4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4A029-4DF2-478D-961F-A7E17EF2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31C839AB-6929-4643-B2E8-A55AB06173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4018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56B38-8A82-406C-B568-525415DC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0B102D2A-FCE9-40C1-A942-43822F696801}" type="datetimeFigureOut">
              <a:rPr lang="en-AU"/>
              <a:pPr>
                <a:defRPr/>
              </a:pPr>
              <a:t>13/04/2020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1F5FC-861F-48ED-80C7-BCD88C83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2B77C-6C50-4950-BCB2-1DBD3193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2A6657D6-0E11-45AE-85C5-8E49E7B7E2C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9321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03714-6CC6-4ACD-BB89-B9D19724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87A02EA1-2E88-4313-9853-E5F3162FC002}" type="datetimeFigureOut">
              <a:rPr lang="en-AU"/>
              <a:pPr>
                <a:defRPr/>
              </a:pPr>
              <a:t>13/04/2020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5B3D8-E98B-4587-861B-645567D3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CD5E5-FA42-40AD-90E2-A1940D9C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0E4EF251-E96F-4CF2-849C-649F57629F4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9609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7B085-C369-4941-B645-425070D3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34596295-2DFA-49FB-89B5-8F4856B501A7}" type="datetimeFigureOut">
              <a:rPr lang="en-AU"/>
              <a:pPr>
                <a:defRPr/>
              </a:pPr>
              <a:t>13/04/2020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93A1F-6777-445C-94E2-63737477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1D331-27C5-45F0-84B5-6F3C5C75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E3AF94D7-1456-46B0-A63E-A5494EDF927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2192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AD6A5-3A57-465A-BB95-B7153241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31F71EC7-1721-42FA-BD69-D69D1741FD82}" type="datetimeFigureOut">
              <a:rPr lang="en-AU"/>
              <a:pPr>
                <a:defRPr/>
              </a:pPr>
              <a:t>13/04/2020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3411F-FBA8-48D5-A319-19B94D79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3510F-772A-49F6-A2B6-0A3B30F9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DD7E36C5-3F37-4B08-953B-F7765DA9BF9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4507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6F73A-E3E4-40C1-B74C-ACDF98AF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698CC5C0-1988-40F9-B7D8-261FF4698A1E}" type="datetimeFigureOut">
              <a:rPr lang="en-AU"/>
              <a:pPr>
                <a:defRPr/>
              </a:pPr>
              <a:t>13/04/2020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A3F3-5863-4444-8945-7D727F02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97AE3-803C-4D56-8CDD-A32FE647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500F7EF3-46A5-4A85-9BED-B7F7D14855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8302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CA4C2D1-88D7-4AA6-AB49-8E73896AEF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4213" y="1125538"/>
            <a:ext cx="81359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363053-1401-4645-ACCB-55F8A08439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4213" y="1916113"/>
            <a:ext cx="8135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188CA"/>
          </a:solidFill>
          <a:latin typeface="FreesiaUPC" pitchFamily="34" charset="-34"/>
          <a:ea typeface="+mj-ea"/>
          <a:cs typeface="FreesiaUPC" pitchFamily="34" charset="-3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A8C8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1A6A24A-F412-4C61-AF27-CB29AAF72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62" y="2708920"/>
            <a:ext cx="6911975" cy="14700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AU" sz="7200" dirty="0">
                <a:effectLst>
                  <a:reflection stA="16000" endPos="37000" dist="12700" dir="5400000" sy="-100000" algn="bl" rotWithShape="0"/>
                </a:effectLst>
                <a:latin typeface="JS Giat" panose="02000000000000000000" pitchFamily="50" charset="0"/>
                <a:cs typeface="JS Giat" panose="02000000000000000000" pitchFamily="50" charset="0"/>
              </a:rPr>
              <a:t>Best Practice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0723F7F6-B05B-440C-BEA8-AFCFB8909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6" y="3933825"/>
            <a:ext cx="7376666" cy="147002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เทคนิคการสร้างงานเขียนบทความให้โดนใจผู้อ่าน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ED99732E-2D21-4EAF-B21B-905425BEF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25538"/>
            <a:ext cx="8208962" cy="5746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๒.๕ กระบวนการขั้นตอน </a:t>
            </a:r>
            <a:r>
              <a:rPr lang="en-US" altLang="en-US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altLang="en-US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รายละเอียดต่าง ๆ ที่สำคัญ/เกี่ยวกับ </a:t>
            </a:r>
            <a:r>
              <a:rPr lang="en-US" altLang="en-US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BP</a:t>
            </a:r>
            <a:endParaRPr lang="th-TH" altLang="en-US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531" name="กลุ่ม 12293">
            <a:extLst>
              <a:ext uri="{FF2B5EF4-FFF2-40B4-BE49-F238E27FC236}">
                <a16:creationId xmlns:a16="http://schemas.microsoft.com/office/drawing/2014/main" id="{68051EAD-3E2E-475F-A421-C2E1C6CE9090}"/>
              </a:ext>
            </a:extLst>
          </p:cNvPr>
          <p:cNvGrpSpPr>
            <a:grpSpLocks/>
          </p:cNvGrpSpPr>
          <p:nvPr/>
        </p:nvGrpSpPr>
        <p:grpSpPr bwMode="auto">
          <a:xfrm>
            <a:off x="-108520" y="-4419872"/>
            <a:ext cx="9144000" cy="8616848"/>
            <a:chOff x="615396" y="-4372461"/>
            <a:chExt cx="9144000" cy="8617977"/>
          </a:xfrm>
        </p:grpSpPr>
        <p:sp>
          <p:nvSpPr>
            <p:cNvPr id="3" name="Text Box 1">
              <a:extLst>
                <a:ext uri="{FF2B5EF4-FFF2-40B4-BE49-F238E27FC236}">
                  <a16:creationId xmlns:a16="http://schemas.microsoft.com/office/drawing/2014/main" id="{36420D8D-42C1-4C16-8461-B5729D83C72C}"/>
                </a:ext>
              </a:extLst>
            </p:cNvPr>
            <p:cNvSpPr txBox="1"/>
            <p:nvPr/>
          </p:nvSpPr>
          <p:spPr>
            <a:xfrm>
              <a:off x="1877459" y="1886284"/>
              <a:ext cx="1469848" cy="38105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tabLst>
                  <a:tab pos="180340" algn="l"/>
                </a:tabLst>
                <a:defRPr/>
              </a:pPr>
              <a:r>
                <a:rPr lang="th-TH" sz="1600" dirty="0">
                  <a:ea typeface="Calibri" panose="020F0502020204030204" pitchFamily="34" charset="0"/>
                  <a:cs typeface="TH SarabunPSK" panose="020B0500040200020003" pitchFamily="34" charset="-34"/>
                </a:rPr>
                <a:t>๑. การเลือกเรื่อง</a:t>
              </a:r>
              <a:endParaRPr lang="en-US" sz="1100" dirty="0"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" name="Text Box 15">
              <a:extLst>
                <a:ext uri="{FF2B5EF4-FFF2-40B4-BE49-F238E27FC236}">
                  <a16:creationId xmlns:a16="http://schemas.microsoft.com/office/drawing/2014/main" id="{E9E88157-E4BC-43D1-90D3-D4824DC55A1B}"/>
                </a:ext>
              </a:extLst>
            </p:cNvPr>
            <p:cNvSpPr txBox="1"/>
            <p:nvPr/>
          </p:nvSpPr>
          <p:spPr>
            <a:xfrm>
              <a:off x="1877459" y="2397726"/>
              <a:ext cx="1469849" cy="455671"/>
            </a:xfrm>
            <a:prstGeom prst="round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lnSpc>
                  <a:spcPct val="115000"/>
                </a:lnSpc>
                <a:spcAft>
                  <a:spcPts val="0"/>
                </a:spcAft>
                <a:tabLst>
                  <a:tab pos="180340" algn="l"/>
                </a:tabLst>
                <a:defRPr/>
              </a:pPr>
              <a:r>
                <a:rPr lang="th-TH" sz="1600" spc="-30" dirty="0">
                  <a:ea typeface="Calibri" panose="020F0502020204030204" pitchFamily="34" charset="0"/>
                  <a:cs typeface="TH SarabunPSK" panose="020B0500040200020003" pitchFamily="34" charset="-34"/>
                </a:rPr>
                <a:t>๒.	กำหนดจุดมุ่งหมาย</a:t>
              </a:r>
              <a:endParaRPr lang="en-US" sz="1100" dirty="0"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" name="Text Box 16">
              <a:extLst>
                <a:ext uri="{FF2B5EF4-FFF2-40B4-BE49-F238E27FC236}">
                  <a16:creationId xmlns:a16="http://schemas.microsoft.com/office/drawing/2014/main" id="{794832F2-A384-4B9E-8A89-931B8F8584A7}"/>
                </a:ext>
              </a:extLst>
            </p:cNvPr>
            <p:cNvSpPr txBox="1"/>
            <p:nvPr/>
          </p:nvSpPr>
          <p:spPr>
            <a:xfrm>
              <a:off x="1878094" y="3018894"/>
              <a:ext cx="1533064" cy="381050"/>
            </a:xfrm>
            <a:prstGeom prst="round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tabLst>
                  <a:tab pos="180340" algn="l"/>
                </a:tabLst>
                <a:defRPr/>
              </a:pPr>
              <a:r>
                <a:rPr lang="th-TH" sz="1600" dirty="0">
                  <a:ea typeface="Calibri" panose="020F0502020204030204" pitchFamily="34" charset="0"/>
                  <a:cs typeface="TH SarabunPSK" panose="020B0500040200020003" pitchFamily="34" charset="-34"/>
                </a:rPr>
                <a:t>๓.	กำหนดแนวคิดสำคัญ</a:t>
              </a:r>
              <a:endParaRPr lang="en-US" sz="1100" dirty="0"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E87FA454-AA22-4A4A-8CF1-C0FBA57B2436}"/>
                </a:ext>
              </a:extLst>
            </p:cNvPr>
            <p:cNvSpPr txBox="1"/>
            <p:nvPr/>
          </p:nvSpPr>
          <p:spPr>
            <a:xfrm>
              <a:off x="1877460" y="3574539"/>
              <a:ext cx="1901898" cy="670977"/>
            </a:xfrm>
            <a:prstGeom prst="round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tabLst>
                  <a:tab pos="180340" algn="l"/>
                </a:tabLst>
                <a:defRPr/>
              </a:pPr>
              <a:r>
                <a:rPr lang="th-TH" sz="1600" dirty="0">
                  <a:ea typeface="Calibri" panose="020F0502020204030204" pitchFamily="34" charset="0"/>
                  <a:cs typeface="TH SarabunPSK" panose="020B0500040200020003" pitchFamily="34" charset="-34"/>
                </a:rPr>
                <a:t>๔.</a:t>
              </a:r>
              <a:r>
                <a:rPr lang="en-US" sz="1600" dirty="0">
                  <a:latin typeface="TH SarabunPSK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</a:t>
              </a:r>
              <a:r>
                <a:rPr lang="th-TH" sz="1600" dirty="0">
                  <a:latin typeface="TH SarabunPSK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ประมวลความรู้ แนวคิด   ทฤษฎีที่เกี่ยวข้อง</a:t>
              </a:r>
              <a:endParaRPr lang="en-US" sz="1100" dirty="0"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cxnSp>
          <p:nvCxnSpPr>
            <p:cNvPr id="7" name="ลูกศรเชื่อมต่อแบบตรง 6">
              <a:extLst>
                <a:ext uri="{FF2B5EF4-FFF2-40B4-BE49-F238E27FC236}">
                  <a16:creationId xmlns:a16="http://schemas.microsoft.com/office/drawing/2014/main" id="{E24A5B27-7FC2-4689-96DB-8BF974584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1351" y="2267334"/>
              <a:ext cx="4445" cy="13813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37" name="ลูกศรเชื่อมต่อแบบตรง 7">
              <a:extLst>
                <a:ext uri="{FF2B5EF4-FFF2-40B4-BE49-F238E27FC236}">
                  <a16:creationId xmlns:a16="http://schemas.microsoft.com/office/drawing/2014/main" id="{081EB627-14D3-4F5E-BEBD-6A386AAE2D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35001" y="2853397"/>
              <a:ext cx="6350" cy="14403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ลูกศรเชื่อมต่อแบบตรง 8">
              <a:extLst>
                <a:ext uri="{FF2B5EF4-FFF2-40B4-BE49-F238E27FC236}">
                  <a16:creationId xmlns:a16="http://schemas.microsoft.com/office/drawing/2014/main" id="{BC410B4D-2C79-4005-BCB4-99ACC89343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43991" y="3399944"/>
              <a:ext cx="0" cy="149514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9" name="ลูกศรเชื่อมต่อแบบตรง 9">
              <a:extLst>
                <a:ext uri="{FF2B5EF4-FFF2-40B4-BE49-F238E27FC236}">
                  <a16:creationId xmlns:a16="http://schemas.microsoft.com/office/drawing/2014/main" id="{F49687F3-2F56-4C6D-8073-2990DEFEC7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47308" y="2070249"/>
              <a:ext cx="432050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ลูกศรเชื่อมต่อแบบตรง 10">
              <a:extLst>
                <a:ext uri="{FF2B5EF4-FFF2-40B4-BE49-F238E27FC236}">
                  <a16:creationId xmlns:a16="http://schemas.microsoft.com/office/drawing/2014/main" id="{A47AB33D-904A-46FB-A75F-22252D22D7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47308" y="2637345"/>
              <a:ext cx="432050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1" name="ลูกศรเชื่อมต่อแบบตรง 11">
              <a:extLst>
                <a:ext uri="{FF2B5EF4-FFF2-40B4-BE49-F238E27FC236}">
                  <a16:creationId xmlns:a16="http://schemas.microsoft.com/office/drawing/2014/main" id="{1295A8C6-5699-40A2-81D8-6C1E8797CF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8203" y="3189370"/>
              <a:ext cx="351155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ลูกศรเชื่อมต่อแบบตรง 12">
              <a:extLst>
                <a:ext uri="{FF2B5EF4-FFF2-40B4-BE49-F238E27FC236}">
                  <a16:creationId xmlns:a16="http://schemas.microsoft.com/office/drawing/2014/main" id="{DD076F10-B619-4A64-AFB2-1190F572AA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9358" y="3910027"/>
              <a:ext cx="320675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38">
              <a:extLst>
                <a:ext uri="{FF2B5EF4-FFF2-40B4-BE49-F238E27FC236}">
                  <a16:creationId xmlns:a16="http://schemas.microsoft.com/office/drawing/2014/main" id="{D76B22E7-BB7A-4095-96C1-BC73CF0BA459}"/>
                </a:ext>
              </a:extLst>
            </p:cNvPr>
            <p:cNvSpPr txBox="1"/>
            <p:nvPr/>
          </p:nvSpPr>
          <p:spPr>
            <a:xfrm>
              <a:off x="3999772" y="1811130"/>
              <a:ext cx="5306366" cy="42233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th-TH" sz="16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เลือกเรื่องที่น่าสนใจ มีความรู้/ประสบการณ์ ทันสมัย ทันเหตุการณ์</a:t>
              </a:r>
              <a:endParaRPr lang="en-US" sz="16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5" name="Text Box 39">
              <a:extLst>
                <a:ext uri="{FF2B5EF4-FFF2-40B4-BE49-F238E27FC236}">
                  <a16:creationId xmlns:a16="http://schemas.microsoft.com/office/drawing/2014/main" id="{1F58B9FC-EEE7-4EE9-B4D4-13A380C0B5D4}"/>
                </a:ext>
              </a:extLst>
            </p:cNvPr>
            <p:cNvSpPr txBox="1"/>
            <p:nvPr/>
          </p:nvSpPr>
          <p:spPr>
            <a:xfrm>
              <a:off x="3999772" y="2375503"/>
              <a:ext cx="5306366" cy="477891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/>
            <a:lstStyle/>
            <a:p>
              <a:pPr algn="thaiDist"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th-TH" sz="16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มีจุดมุ่งหมายให้ชัดเจนว่า เขียนเพื่ออะไร เช่น ให้ความรู้ เสนอความเห็น โน้มน้าวใจ ให้แนวคิด</a:t>
              </a:r>
              <a:endParaRPr lang="en-US" sz="16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22545" name="Text Box 40">
              <a:extLst>
                <a:ext uri="{FF2B5EF4-FFF2-40B4-BE49-F238E27FC236}">
                  <a16:creationId xmlns:a16="http://schemas.microsoft.com/office/drawing/2014/main" id="{9C441377-71C1-4A9B-B428-332851DE1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383" y="3039635"/>
              <a:ext cx="5332980" cy="47789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8A8C8F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thaiDist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600" dirty="0">
                  <a:solidFill>
                    <a:schemeClr val="tx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มีแนวคิด/ประเด็นสำคัญ หรือแก่นเรื่องให้แก่ผู้อ่าน นำเสนอเนื้อหา ถ่ายทอดถ้อยคำประโยคต่าง ๆ </a:t>
              </a:r>
              <a:endParaRPr lang="en-US" altLang="en-US" sz="1600" dirty="0">
                <a:solidFill>
                  <a:schemeClr val="tx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7" name="Text Box 42">
              <a:extLst>
                <a:ext uri="{FF2B5EF4-FFF2-40B4-BE49-F238E27FC236}">
                  <a16:creationId xmlns:a16="http://schemas.microsoft.com/office/drawing/2014/main" id="{BAE249B5-146E-401B-90AD-6D85BBDDE53B}"/>
                </a:ext>
              </a:extLst>
            </p:cNvPr>
            <p:cNvSpPr txBox="1"/>
            <p:nvPr/>
          </p:nvSpPr>
          <p:spPr>
            <a:xfrm>
              <a:off x="4100032" y="3703769"/>
              <a:ext cx="5206106" cy="47789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/>
            <a:lstStyle/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th-TH" sz="16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ค้นคว้าหาข้อมูลจากแหล่งความรู้ต่าง ๆ หรือการสัมภาษณ์ผู้รู้ผู้เกี่ยวข้องให้เพียงพอที่จะเขียน</a:t>
              </a:r>
              <a:endParaRPr lang="en-US" sz="16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22547" name="Rectangle 16">
              <a:extLst>
                <a:ext uri="{FF2B5EF4-FFF2-40B4-BE49-F238E27FC236}">
                  <a16:creationId xmlns:a16="http://schemas.microsoft.com/office/drawing/2014/main" id="{4FDB3742-8AA6-4F2C-A36F-C3093AAB6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96" y="-4372461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8A8C8F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2548" name="Rectangle 22">
              <a:extLst>
                <a:ext uri="{FF2B5EF4-FFF2-40B4-BE49-F238E27FC236}">
                  <a16:creationId xmlns:a16="http://schemas.microsoft.com/office/drawing/2014/main" id="{1D04838C-3CD6-4A84-8364-42125AC3F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96" y="-3915261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8A8C8F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br>
                <a:rPr lang="en-US" altLang="en-US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9" name="Rectangle 24">
              <a:extLst>
                <a:ext uri="{FF2B5EF4-FFF2-40B4-BE49-F238E27FC236}">
                  <a16:creationId xmlns:a16="http://schemas.microsoft.com/office/drawing/2014/main" id="{B794D40A-3AA5-41EE-8A10-0D37E1AAA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96" y="-3915261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800">
                  <a:solidFill>
                    <a:srgbClr val="8A8C8F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53975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h-TH" altLang="en-US" sz="16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en-US" sz="1600">
                  <a:solidFill>
                    <a:schemeClr val="tx1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</a:t>
              </a:r>
              <a:endParaRPr lang="en-US" altLang="en-US" sz="7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22550" name="Rectangle 25">
              <a:extLst>
                <a:ext uri="{FF2B5EF4-FFF2-40B4-BE49-F238E27FC236}">
                  <a16:creationId xmlns:a16="http://schemas.microsoft.com/office/drawing/2014/main" id="{C3F7D6E6-466B-4CFD-97D9-CEC13F0E7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96" y="-3915261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800">
                  <a:solidFill>
                    <a:srgbClr val="8A8C8F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53975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h-TH" altLang="en-US" sz="16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en-US" sz="1600">
                  <a:solidFill>
                    <a:schemeClr val="tx1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</a:t>
              </a:r>
              <a:endParaRPr lang="en-US" altLang="en-US" sz="7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22551" name="Rectangle 28">
              <a:extLst>
                <a:ext uri="{FF2B5EF4-FFF2-40B4-BE49-F238E27FC236}">
                  <a16:creationId xmlns:a16="http://schemas.microsoft.com/office/drawing/2014/main" id="{BA3EA8D2-5A49-4F74-A934-984FE1124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96" y="-3915261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800">
                  <a:solidFill>
                    <a:srgbClr val="8A8C8F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53975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h-TH" altLang="en-US" sz="16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en-US" sz="1600">
                  <a:solidFill>
                    <a:schemeClr val="tx1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</a:t>
              </a:r>
              <a:endParaRPr lang="en-US" altLang="en-US" sz="7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22552" name="Rectangle 29">
              <a:extLst>
                <a:ext uri="{FF2B5EF4-FFF2-40B4-BE49-F238E27FC236}">
                  <a16:creationId xmlns:a16="http://schemas.microsoft.com/office/drawing/2014/main" id="{F02D32E2-0CC4-4DAE-8B08-86B33B114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96" y="-3915261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800">
                  <a:solidFill>
                    <a:srgbClr val="8A8C8F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53975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en-US" sz="1600">
                  <a:solidFill>
                    <a:schemeClr val="tx1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</a:t>
              </a:r>
              <a:endParaRPr lang="en-US" altLang="en-US" sz="7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en-US" sz="1600">
                  <a:solidFill>
                    <a:schemeClr val="tx1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	</a:t>
              </a:r>
              <a:endParaRPr lang="en-US" altLang="en-US" sz="7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2" name="Text Box 1">
            <a:extLst>
              <a:ext uri="{FF2B5EF4-FFF2-40B4-BE49-F238E27FC236}">
                <a16:creationId xmlns:a16="http://schemas.microsoft.com/office/drawing/2014/main" id="{55B4749C-54B8-46A1-9718-04E3DC64A434}"/>
              </a:ext>
            </a:extLst>
          </p:cNvPr>
          <p:cNvSpPr txBox="1"/>
          <p:nvPr/>
        </p:nvSpPr>
        <p:spPr bwMode="auto">
          <a:xfrm>
            <a:off x="1153543" y="4391594"/>
            <a:ext cx="1469848" cy="381000"/>
          </a:xfrm>
          <a:prstGeom prst="round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  <a:defRPr/>
            </a:pPr>
            <a:r>
              <a:rPr lang="th-TH" sz="1600" dirty="0">
                <a:ea typeface="Calibri" panose="020F0502020204030204" pitchFamily="34" charset="0"/>
                <a:cs typeface="TH SarabunPSK" panose="020B0500040200020003" pitchFamily="34" charset="-34"/>
              </a:rPr>
              <a:t>๕. วางโครงเรื่อง</a:t>
            </a:r>
            <a:endParaRPr lang="en-US" sz="11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33" name="ลูกศรเชื่อมต่อแบบตรง 8">
            <a:extLst>
              <a:ext uri="{FF2B5EF4-FFF2-40B4-BE49-F238E27FC236}">
                <a16:creationId xmlns:a16="http://schemas.microsoft.com/office/drawing/2014/main" id="{51963E77-261B-4045-AA46-CFEE1ED1C1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84639" y="4242100"/>
            <a:ext cx="0" cy="149494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ลูกศรเชื่อมต่อแบบตรง 8">
            <a:extLst>
              <a:ext uri="{FF2B5EF4-FFF2-40B4-BE49-F238E27FC236}">
                <a16:creationId xmlns:a16="http://schemas.microsoft.com/office/drawing/2014/main" id="{411F142C-0C4E-4C16-9BB9-5B6F48138F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84639" y="4772594"/>
            <a:ext cx="0" cy="149494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1">
            <a:extLst>
              <a:ext uri="{FF2B5EF4-FFF2-40B4-BE49-F238E27FC236}">
                <a16:creationId xmlns:a16="http://schemas.microsoft.com/office/drawing/2014/main" id="{35F942FA-3CF4-475D-928D-5E5F10C309AF}"/>
              </a:ext>
            </a:extLst>
          </p:cNvPr>
          <p:cNvSpPr txBox="1"/>
          <p:nvPr/>
        </p:nvSpPr>
        <p:spPr bwMode="auto">
          <a:xfrm>
            <a:off x="1159925" y="5064224"/>
            <a:ext cx="1469848" cy="381000"/>
          </a:xfrm>
          <a:prstGeom prst="round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  <a:defRPr/>
            </a:pPr>
            <a:r>
              <a:rPr lang="th-TH" sz="1600" dirty="0">
                <a:ea typeface="Calibri" panose="020F0502020204030204" pitchFamily="34" charset="0"/>
                <a:cs typeface="TH SarabunPSK" panose="020B0500040200020003" pitchFamily="34" charset="-34"/>
              </a:rPr>
              <a:t>๖. การเขียน</a:t>
            </a:r>
            <a:endParaRPr lang="en-US" sz="11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36" name="ลูกศรเชื่อมต่อแบบตรง 10">
            <a:extLst>
              <a:ext uri="{FF2B5EF4-FFF2-40B4-BE49-F238E27FC236}">
                <a16:creationId xmlns:a16="http://schemas.microsoft.com/office/drawing/2014/main" id="{65BA8103-ECF0-4E15-982C-B1696D3AEA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9773" y="4582094"/>
            <a:ext cx="43205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ลูกศรเชื่อมต่อแบบตรง 10">
            <a:extLst>
              <a:ext uri="{FF2B5EF4-FFF2-40B4-BE49-F238E27FC236}">
                <a16:creationId xmlns:a16="http://schemas.microsoft.com/office/drawing/2014/main" id="{2E35ADF3-BF77-4988-945A-1328AD427F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377" y="5301208"/>
            <a:ext cx="43205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40">
            <a:extLst>
              <a:ext uri="{FF2B5EF4-FFF2-40B4-BE49-F238E27FC236}">
                <a16:creationId xmlns:a16="http://schemas.microsoft.com/office/drawing/2014/main" id="{A986C8F8-B150-4CE7-85B8-1C3016FA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882" y="4268130"/>
            <a:ext cx="5322331" cy="58555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8A8C8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th-TH" altLang="en-US" sz="1600" dirty="0">
                <a:solidFill>
                  <a:schemeClr val="tx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เป็นการกำหนดแนวทางการเขียนว่าจะนำเสนอสาระสำคัญ แยกเป็นประเด็น มีตัวอย่าง มีเหตุผล ทำให้ง่ายต่อการเขียนไปในทิศทางที่ต้องการ ไม่สับสน ไม่กล่าวซ้ำซาก ไม่นอกเรื่อง </a:t>
            </a:r>
            <a:endParaRPr lang="en-US" altLang="en-US" sz="1600" dirty="0">
              <a:solidFill>
                <a:schemeClr val="tx1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10CFEE75-C040-48D4-9D08-255418F8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467" y="5111411"/>
            <a:ext cx="5310737" cy="69806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8A8C8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th-TH" altLang="en-US" sz="1600" dirty="0">
                <a:solidFill>
                  <a:schemeClr val="tx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ขยายความในแต่ละประเด็น มีการอธิบาย ยกเหตุผลประกอบ เช่น เขียนคำนำและสรุปให้เหมาะกับเนื้อหา การใช้ภาษาให้เหมาะกับจุดมุ่งหมาย </a:t>
            </a:r>
            <a:endParaRPr lang="en-US" altLang="en-US" sz="1600" dirty="0">
              <a:solidFill>
                <a:schemeClr val="tx1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808BE8E9-E4EC-4EF4-A05F-78B2BC5B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25538"/>
            <a:ext cx="8208962" cy="50403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๒.๖ ผลการดำเนินการ/บทเรียนที่ได้รับ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ทำให้เกิดความรู้ความเข้าใจในหลักการเขียนบทความได้อย่างถูกต้อง และมีเทคนิคในการเลือกเรื่อง รูปแบบการเขียนตามถนัด และเป็นไปตามหลักเกณฑ์ที่กำหนด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๒.๗ </a:t>
            </a:r>
            <a:r>
              <a:rPr lang="en-US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BP </a:t>
            </a: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มีผลต่อหน่วยงานอย่างไร /</a:t>
            </a:r>
            <a:r>
              <a:rPr lang="en-US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BP </a:t>
            </a: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ส่งผลต่อ </a:t>
            </a:r>
            <a:r>
              <a:rPr lang="th-TH" alt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.อย่างไร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สามารถตอบสนองความต้องการต่อการจัดทำต้นฉบับนิตยสารนาวิกศาสตร์ และ </a:t>
            </a:r>
            <a:r>
              <a:rPr lang="th-TH" alt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.ได้เป็นอย่างดี ในเรื่องการลดเวลา และการเพิ่มประสิทธิภาพ ด้านความคุ้มค่า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๒.๘ ปัจจัยเกื้อหนุนในการดำเนินการ/ผลลัทธ์ /ผลสัมฤทธิ์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ที่ได้รับการลงพิมพ์จะผ่านคณะกรรมการราชนาวิกสภาพิจารณาตามหลักเกณฑ์การเขียนบทความและเกณฑ์การพิจารณาคัดเลือกบทความ เป็นไปด้วยความเรียบร้อย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>
            <a:extLst>
              <a:ext uri="{FF2B5EF4-FFF2-40B4-BE49-F238E27FC236}">
                <a16:creationId xmlns:a16="http://schemas.microsoft.com/office/drawing/2014/main" id="{C814FC00-960A-4463-A591-14A6A078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400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๓ ความสำเร็จของการดำเนินการ</a:t>
            </a:r>
          </a:p>
        </p:txBody>
      </p:sp>
      <p:sp>
        <p:nvSpPr>
          <p:cNvPr id="24579" name="ตัวแทนเนื้อหา 2">
            <a:extLst>
              <a:ext uri="{FF2B5EF4-FFF2-40B4-BE49-F238E27FC236}">
                <a16:creationId xmlns:a16="http://schemas.microsoft.com/office/drawing/2014/main" id="{33091B3C-0422-4863-8E75-45886EA7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16113"/>
            <a:ext cx="8064500" cy="4537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๓.๑ ปัจจัยแห่งความสำเร็จ</a:t>
            </a:r>
          </a:p>
          <a:p>
            <a:pPr marL="0" indent="0" algn="thaiDist" eaLnBrk="1" hangingPunct="1"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จุดประสงค์ของบทความทางวิชาการที่ดี คือ สามารถถ่ายทอดข้อมูลมาสู่ผู้อ่านได้รวดเร็วและเข้าใจได้ง่าย โดยมีปัจจัยที่เอื้อต่อการสร้างงานเขียนบทความให้โดนใจผู้อ่านได้สำเร็จ ประกอบด้วย อย่าเป็นกังวล เลือกหัวข้อที่จะเขียน วางแผนก่อนเขียน ไม่ต้องเขียนรวดเดียวจบ เชื่อมโยงความคิดต่าง ๆ เข้าด้วยกัน ลงรูปที่จำเป็น ให้รูปและเนื้อหาสอดคล้องกัน ตรวจชื่อบทความและข้อความนำเรื่อง แก้สำนวน และเขียนคำสรุป</a:t>
            </a:r>
            <a:endParaRPr lang="th-TH" alt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 eaLnBrk="1" hangingPunct="1"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alt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928FA0-E906-4845-8D7C-33E32D2F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52513"/>
            <a:ext cx="8208962" cy="50403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๓.๒ การถ่ายทอด / การได้รับการยอมรับ / รางวัลที่ได้รับ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บทความที่ได้ลงพิมพ์ในนิตยสารนาวิกศาสตร์ จะได้รับการพิจารณาคัดเลือกผู้ที่สมควรได้รับรางวัล “พลเรือเอก กวี  สิงหะ” เป็นบทความดีเด่นประจำปี เริ่มมีครั้งแรกเมื่อปี พ.ศ.๒๕๓๘ จนถึงปัจจุบันปี พ.ศ.๒๕๖๓ มีจำนวน ๒๕ ครั้ง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๓.๓ แหล่งที่มาข้อมูลที่เกี่ยวข้อง / ภาคผนวก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ประวัติหน่วยงาน จาก หนังสือ ๑๐๐ ปี ราชนาวิกสภา </a:t>
            </a:r>
          </a:p>
          <a:p>
            <a:pPr marL="0" indent="0" algn="thaiDist" eaLnBrk="1" hangingPunct="1">
              <a:buNone/>
              <a:defRPr/>
            </a:pPr>
            <a:r>
              <a:rPr lang="th-TH" spc="-4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</a:t>
            </a:r>
            <a:r>
              <a:rPr lang="en-US" spc="-4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</a:t>
            </a:r>
            <a:r>
              <a:rPr lang="th-TH" spc="-4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เขียนบทความ.</a:t>
            </a:r>
            <a:r>
              <a:rPr lang="en-US" spc="-4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com/</a:t>
            </a:r>
            <a:r>
              <a:rPr lang="th-TH" spc="-4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บทความที่ดีเป็นยังไง โดยบริษัท โซ</a:t>
            </a:r>
            <a:r>
              <a:rPr lang="th-TH" spc="-4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เชีย</a:t>
            </a:r>
            <a:r>
              <a:rPr lang="th-TH" spc="-4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 พลัส </a:t>
            </a:r>
            <a:r>
              <a:rPr lang="th-TH" spc="-4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ซิส</a:t>
            </a:r>
            <a:r>
              <a:rPr lang="th-TH" spc="-4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เต็ม จำกัด</a:t>
            </a:r>
          </a:p>
          <a:p>
            <a:pPr marL="0" indent="0" algn="thaiDist" eaLnBrk="1" hangingPunct="1">
              <a:buNone/>
              <a:defRPr/>
            </a:pPr>
            <a:r>
              <a:rPr lang="th-TH" spc="-4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</a:t>
            </a:r>
            <a:r>
              <a:rPr lang="en-US" spc="-4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am2bmarketing.co.th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th-TH" sz="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EC3ED6D-3A27-43E1-98B5-AB59D89FB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6911975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>
                  <a:reflection stA="16000" endPos="37000" dist="12700" dir="5400000" sy="-100000" algn="bl" rotWithShape="0"/>
                </a:effectLst>
                <a:latin typeface="JS Giat" panose="02000000000000000000" pitchFamily="50" charset="0"/>
                <a:cs typeface="JS Giat" panose="02000000000000000000" pitchFamily="50" charset="0"/>
              </a:rPr>
              <a:t>END</a:t>
            </a:r>
            <a:endParaRPr lang="en-AU" sz="7200" dirty="0">
              <a:effectLst>
                <a:reflection stA="16000" endPos="37000" dist="12700" dir="5400000" sy="-100000" algn="bl" rotWithShape="0"/>
              </a:effectLst>
              <a:latin typeface="JS Giat" panose="02000000000000000000" pitchFamily="50" charset="0"/>
              <a:cs typeface="JS Giat" panose="02000000000000000000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F02502A1-04C5-4AD5-9509-30AC08882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88840"/>
            <a:ext cx="8135937" cy="2664296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 </a:t>
            </a:r>
          </a:p>
          <a:p>
            <a:pPr marL="0" indent="0" algn="thaiDist" eaLnBrk="1" hangingPunct="1"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เทคนิคการสร้างงานเขียนบทความให้โดนใจผู้อ่าน จะต้องเป็นบทความที่มีลักษณะที่ดีคือ มีความน่าสนใจ มีเนื้อหาที่แปลกใหม่ มีความกะทัดรัด มีการอ้างอิง และมีวิธีการเขียนที่น่าสนใจชวนให้ติดตาม เพื่อนำมาลงพิมพ์ในนิตยสารนาวิกศาสตร์ และเป็นการสร้างนักเขียนหน้าใหม่ให้เกิดขึ้นในแวดวงทหารเรือ</a:t>
            </a:r>
            <a:endParaRPr lang="en-AU" alt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28E7A172-3FEC-418D-B64F-0FD8C4B2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341438"/>
            <a:ext cx="8135937" cy="50403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การสร้างงานเขียนให้โดนใจผู้อ่าน </a:t>
            </a:r>
          </a:p>
          <a:p>
            <a:pPr marL="0" indent="0" algn="thaiDist" eaLnBrk="1" hangingPunct="1">
              <a:spcBef>
                <a:spcPts val="0"/>
              </a:spcBef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บทความที่ดีจะต้องมีลักษณะแบ่งเป็น ๓ ตอน คือ คำนำ เนื้อเรื่อง และบทสรุป ซึ่งทั้ง ๓ ตอนนี้ต้องมีความสอดคล้องสัมพันธ์ โดยการเขียนบทความต้องมีหลักการเขียนดังนี้</a:t>
            </a:r>
          </a:p>
          <a:p>
            <a:pPr marL="0" indent="0" algn="thaiDist" eaLnBrk="1" hangingPunct="1">
              <a:spcBef>
                <a:spcPts val="0"/>
              </a:spcBef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๑. กำหนดจุดประสงค์ของเรื่องก่อนเขียน...เพื่อให้การเขียนไม่หลงประเด็น</a:t>
            </a:r>
          </a:p>
          <a:p>
            <a:pPr marL="0" indent="0" algn="thaiDist" eaLnBrk="1" hangingPunct="1">
              <a:spcBef>
                <a:spcPts val="0"/>
              </a:spcBef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 ใช้หลัก 5 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W+1H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...ช่วยให้บทความน่าสนใจขึ้น โดย</a:t>
            </a:r>
          </a:p>
          <a:p>
            <a:pPr marL="0" indent="0" algn="thaiDist" eaLnBrk="1" hangingPunct="1">
              <a:spcBef>
                <a:spcPts val="0"/>
              </a:spcBef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๓. สรุปจบให้ประทับใจ... เขียนให้สอดคล้องกับเนื้อเรื่องและวัตถุประสงค์</a:t>
            </a:r>
          </a:p>
          <a:p>
            <a:pPr marL="0" indent="0" algn="thaiDist" eaLnBrk="1" hangingPunct="1">
              <a:spcBef>
                <a:spcPts val="0"/>
              </a:spcBef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๔. เล่าเรื่องอย่างมีจุดพีค...หรือจุดสร้างความพลิกผันที่เกิดจากการตัดสินใจเลือกสิ่งใดสิ่งหนึ่งเข้ามาเป็นส่วนหนึ่งของบทความที่จะทำให้เกิดผลลัพธ์ที่ดีต่อผู้อ่าน</a:t>
            </a: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th-TH" alt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alt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AU" alt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01888B15-ED5A-48A3-95E1-D6A89EA3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341438"/>
            <a:ext cx="8135937" cy="50403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เทคนิคการสร้างงานเขียนบทความให้โดนใจผู้อ่าน</a:t>
            </a:r>
          </a:p>
          <a:p>
            <a:pPr marL="0" indent="0" eaLnBrk="1" hangingPunct="1"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สามารถตอบสนองความต้องการขององค์กรได้เป็นอย่างดี ในเรื่องของการลดเวลา และเพิ่มประสิทธิภาพของการผลิตนิตยสารนาวิกศาสตร์</a:t>
            </a:r>
          </a:p>
          <a:p>
            <a:pPr marL="0" marR="0"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  <a:tab pos="720090" algn="l"/>
                <a:tab pos="900430" algn="l"/>
                <a:tab pos="1080135" algn="l"/>
              </a:tabLst>
            </a:pP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	๑.	</a:t>
            </a:r>
            <a:r>
              <a:rPr lang="th-TH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ลดเวลา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ได้บทความที่ตรงตามวัตถุประสงค์ จำนวนครั้งในการแก้ไขบทความลดน้อยลง และการจัดทำต้นฉบับนิตยสารนาวิกศาสตร์รวดเร็วขึ้น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  <a:tab pos="720090" algn="l"/>
                <a:tab pos="900430" algn="l"/>
                <a:tab pos="1080135" algn="l"/>
              </a:tabLst>
            </a:pP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	๒.	</a:t>
            </a:r>
            <a:r>
              <a:rPr lang="th-TH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เพิ่มประสิทธิภาพ ความคุ้มค่า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lang="th-TH" spc="-3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เป็นการพัฒนากำลังพลให้มีความรู้ความเข้าใจในการเขียนบทความ  สามารถเพิ่มนักเขียนหน้าใหม่ในแวดวงทหารเรือ  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บทความน่าสนใจ สามารถดึงดูดผู้อ่าน และขจัดปัญหาในเรื่องการขาดแคลนบทความนำมาลงพิมพ์ในนิตยสารนาวิกศาสตร์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eaLnBrk="1" hangingPunct="1">
              <a:buNone/>
            </a:pPr>
            <a:endParaRPr lang="th-TH" alt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AU" alt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F1D23299-E54F-47BE-9864-205F3950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341438"/>
            <a:ext cx="8135937" cy="5040312"/>
          </a:xfrm>
        </p:spPr>
        <p:txBody>
          <a:bodyPr/>
          <a:lstStyle/>
          <a:p>
            <a:pPr marL="0" marR="0"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  <a:tab pos="720090" algn="l"/>
              </a:tabLst>
            </a:pPr>
            <a:r>
              <a:rPr lang="th-TH" sz="32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การถ่ายทอด / การได้รับการยอมรับ / รางวัลที่ได้รับ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  <a:tab pos="720090" algn="l"/>
              </a:tabLst>
            </a:pPr>
            <a:r>
              <a:rPr lang="th-TH" spc="-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บทความที่ได้ลงพิมพ์ในนิตยสารนาวิกศาสตร์ จะได้รับการพิจารณาคัดเลือกผู้ที่สมควรได้รับ</a:t>
            </a:r>
            <a:r>
              <a:rPr lang="th-TH" spc="-3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รางวัล “พลเรือเอก กวี  สิงหะ” เป็นบทความดีเด่นประจำปี </a:t>
            </a:r>
            <a:r>
              <a:rPr lang="th-TH" spc="-5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โดย</a:t>
            </a:r>
            <a:r>
              <a:rPr lang="th-TH" spc="-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กองทัพเรือได้แต่งตั้งคณะกรรมการคัดเลือกผู้ที่สมควรได้รับรางวัล “พลเรือเอก กวี  สิงหะ” มี     </a:t>
            </a:r>
            <a:r>
              <a:rPr lang="th-TH" spc="-1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ผช</a:t>
            </a:r>
            <a:r>
              <a:rPr lang="th-TH" spc="-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.ผบ.</a:t>
            </a:r>
            <a:r>
              <a:rPr lang="th-TH" spc="-1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pc="-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เป็นประธาน และ นขต.</a:t>
            </a:r>
            <a:r>
              <a:rPr lang="th-TH" spc="-1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pc="-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ที่เกี่ยวข้อง เป็นกรรมการดำเนินการ</a:t>
            </a:r>
          </a:p>
          <a:p>
            <a:pPr marL="0" marR="0"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  <a:tab pos="720090" algn="l"/>
              </a:tabLst>
            </a:pPr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การมอบรางวัล “พลเรือเอก กวี  สิงหะ” เริ่มมีตั้งแต่ปี พ.ศ.๒๕๓๘ จนถึงปัจจุบันมีจำนวน ๒๕ ครั้ง ผู้ที่ได้รับรางวัลบทความดีเด่นคนแรก คือ พล.ร.ท.พัน  รักษ์แก้ว  บทความเรื่อง “ไม้จิ้มฟันยันเรือรบ” และในปี ๒๕๖๓ ได้แก่ พล.ร.อ.ศุภกร  บูรณดิลก บทความเรื่อง “ประเทศไทยกับการเป็นชาติทะเล” ลงพิมพ์นาวิกศาสตร์ ปีที่ ๑๐๒ เล่มที่ ๕ ประจำเดือน พ.ค. ๖๒ </a:t>
            </a:r>
            <a:endParaRPr lang="en-US" sz="1800" dirty="0">
              <a:solidFill>
                <a:schemeClr val="tx1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AU" alt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>
            <a:extLst>
              <a:ext uri="{FF2B5EF4-FFF2-40B4-BE49-F238E27FC236}">
                <a16:creationId xmlns:a16="http://schemas.microsoft.com/office/drawing/2014/main" id="{24ABEE19-9793-4FF7-861C-A57B9AC3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๒ เทคนิคการสร้างงานเขียนบทความให้โดนใจผู้อ่าน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42024A4-555A-47FD-9ED6-041D4469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16113"/>
            <a:ext cx="8135937" cy="40338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๒.๑ หลักการเหตุผล/สภาพทั่วไป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สำนักงานราชนาวิกสภา เป็นหน่วยงานสนับสนุนกระบวนการเผยแพร่ผลงานทางวิชาการของ กรมยุทธศึกษาทหารเรือ มีภารกิจหน้าที่ในการผลิตนิตยสาร        นาวิกศาสตร์ เพื่อเผยแพร่ความรู้ทั้งด้านวิชาการ ภาษา ศาสนา และกฎหมาย ตลอดจนความรู้ทั่วไปที่เป็นประโยชน์แก่สมาชิกและกำลังพลกองทัพเรือ ปัจจุบันการรับรู้ข้อมูลข่าวสารได้เปลี่ยนไป ผู้คนต่างให้ความสนใจในโลกออนไลน์ ทำให้สื่อสิ่งพิมพ์ต่าง ๆ ปิดตัวลงกันมากมาย แต่นิตยสารนาวิกศาสตร์จะยังคงอยู่คู่กับกองทัพเรือเช่นนี้ตลอดไป ควบคู่กับการพัฒนาให้มีความหลากหลายและน่าสนใจยิ่ง ๆ ขึ้น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1F1427C4-0A43-4E3E-BDEC-9B384B598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25538"/>
            <a:ext cx="8135937" cy="51831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๒.๒ เทคนิคการสร้างงานเขียนให้โดนใจผู้อ่าน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การเขียนบทความให้โดนใจผู้อ่านได้อย่างไรนั้น จะต้องมีหลักการเขียนบทความที่ดีด้วย ดังนี้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๒.๒.๑ กำหนดจุดประสงค์ของเรื่องก่อนเขียน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๒.๒.๒ ใช้หลัก 5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 + 1H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การใช้หลัก ใคร 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who 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ทำอะไร 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ที่ไหน 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where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เมื่อไหร่ 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when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ทำไม 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why 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และอย่างไร 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how</a:t>
            </a:r>
            <a:endParaRPr lang="th-TH" alt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๒.๒.๓ สรุปจบให้ประทับใจ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๒.๒.๔ เล่าเรื่องอย่างมีจุดพีค (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Peak) 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หรือจุดพลิกผันในการเขียนบทความ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0CE8488-3568-4DC5-8687-1BBFF3D2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25538"/>
            <a:ext cx="8137525" cy="49672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๒.๓ ลักษณะสำคัญของวิธีการ/แนวทางที่เป็น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BP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 eaLnBrk="1" hangingPunct="1">
              <a:buFont typeface="Arial" panose="020B0604020202020204" pitchFamily="34" charset="0"/>
              <a:buNone/>
              <a:defRPr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pc="-2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“เทคนิคการสร้างงานเขียนบทความให้โดนใจผู้อ่าน” เป็นวิธีการที่ทำให้นักเขียนหน้าใหม่สามารถนำไปปรับใช้ให้เหมาะกับแนวทางในการเขียนบทความของ    แต่ละคนได้ เพื่อดึงดูดความสนใจ หรือสร้างความรู้สึกโดนใจให้กับผู้อ่านมากที่สุด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  <a:defRPr/>
            </a:pPr>
            <a:r>
              <a:rPr lang="th-TH" spc="-2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เริ่มด้วยการกำหนดจุดประสงค์ของเรื่องก่อนเขียน ไม่หลงประเด็น ผู้อ่านรู้สึกคล้อยตาม และใช้คำที่เป็นทางการเพื่อสร้างความรู้สึกน่าเชื่อถือ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  <a:defRPr/>
            </a:pPr>
            <a:r>
              <a:rPr lang="th-TH" spc="-2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การใช้หลัก </a:t>
            </a:r>
            <a:r>
              <a:rPr lang="en-US" spc="-2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5W + 1H</a:t>
            </a:r>
            <a:r>
              <a:rPr lang="th-TH" spc="-2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ช่วยให้บทความน่าสนใจขึ้น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  <a:defRPr/>
            </a:pPr>
            <a:r>
              <a:rPr lang="th-TH" spc="-2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บทสรุปให้ประทับใจ สอดคล้องกับเนื้อเรื่อง และวัตถุประสงค์ของเรื่อง สามารถให้ผู้อ่านมีความคิดเชิงบวกได้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38AEB4EE-9986-4042-A4BA-16A0B2ED3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25538"/>
            <a:ext cx="8208962" cy="49672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๒.๔ วัตถุประสงค์/เป้าหมาย/ตัวชี้วัดเชิงปริมาณ และ/หรือตัวชี้วัดเชิงคุณภาพ</a:t>
            </a:r>
          </a:p>
          <a:p>
            <a:pPr marL="0" indent="0" algn="thaiDist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“เทคนิคการสร้างงานเขียนบทความให้โดนใจผู้อ่าน” สามารถตอบสนองความต้องการขององค์กรได้เป็นอย่างดี ในเรื่องของการลดเวลา และเพิ่มประสิทธิภาพของการผลิตนิตยสารนาวิกศาสตร์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๑. ลดเวลา 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ได้บทความที่ตรงตามวัตถุประสงค์ จำนวนครั้งในการแก้ไขบทความลดน้อยลง และการจัดทำต้นฉบับนิตยสารนาวิกศาสตร์รวดเร็วขึ้น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 เพิ่มประสิทธิภาพ ความคุ้มค่า </a:t>
            </a:r>
            <a:r>
              <a:rPr lang="en-US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alt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เป็นการพัฒนากำลังพลให้มีความรู้ความเข้าใจในการเขียนบทความ สามารถเพิ่มนักเขียนหน้าใหม่ในแวดวงทหารเรือ บทความน่าสนใจดึงดูดผู้อ่าน และขจัดปัญหาในเรื่องการขาดแคลนบทความนำมาลงพิมพ์ในนิตยสารนาวิกศาสตร์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นางสาวประพาฬรัตน์  บุญมา 086-09006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นางสาวประพาฬรัตน์  บุญมา 086-0900604 10 05 2016</Template>
  <TotalTime>1373</TotalTime>
  <Words>284</Words>
  <Application>Microsoft Office PowerPoint</Application>
  <PresentationFormat>นำเสนอทางหน้าจอ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Arial</vt:lpstr>
      <vt:lpstr>Calibri</vt:lpstr>
      <vt:lpstr>FreesiaUPC</vt:lpstr>
      <vt:lpstr>JS Giat</vt:lpstr>
      <vt:lpstr>TH Sarabun New</vt:lpstr>
      <vt:lpstr>TH SarabunPSK</vt:lpstr>
      <vt:lpstr>นางสาวประพาฬรัตน์  บุญมา 086-0900604</vt:lpstr>
      <vt:lpstr>Best Practice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บทที่ ๒ เทคนิคการสร้างงานเขียนบทความให้โดนใจผู้อ่าน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บทที่ ๓ ความสำเร็จของการดำเนินการ</vt:lpstr>
      <vt:lpstr>งานนำเสนอ PowerPoint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SaruDa</cp:lastModifiedBy>
  <cp:revision>59</cp:revision>
  <dcterms:created xsi:type="dcterms:W3CDTF">2016-05-11T11:01:04Z</dcterms:created>
  <dcterms:modified xsi:type="dcterms:W3CDTF">2020-04-13T03:44:06Z</dcterms:modified>
</cp:coreProperties>
</file>